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72" r:id="rId21"/>
    <p:sldId id="276" r:id="rId22"/>
    <p:sldId id="277" r:id="rId23"/>
    <p:sldId id="278" r:id="rId24"/>
    <p:sldId id="279" r:id="rId25"/>
    <p:sldId id="280" r:id="rId26"/>
    <p:sldId id="281" r:id="rId27"/>
    <p:sldId id="282" r:id="rId28"/>
    <p:sldId id="283" r:id="rId29"/>
    <p:sldId id="284" r:id="rId30"/>
    <p:sldId id="286" r:id="rId31"/>
    <p:sldId id="285"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6" d="100"/>
          <a:sy n="116" d="100"/>
        </p:scale>
        <p:origin x="-145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EFFECTIVE TAX RECOVERY</a:t>
            </a:r>
            <a:endParaRPr lang="en-US" dirty="0"/>
          </a:p>
        </p:txBody>
      </p:sp>
      <p:sp>
        <p:nvSpPr>
          <p:cNvPr id="3" name="Subtitle 2"/>
          <p:cNvSpPr>
            <a:spLocks noGrp="1"/>
          </p:cNvSpPr>
          <p:nvPr>
            <p:ph type="subTitle" idx="1"/>
          </p:nvPr>
        </p:nvSpPr>
        <p:spPr/>
        <p:txBody>
          <a:bodyPr>
            <a:normAutofit fontScale="85000" lnSpcReduction="20000"/>
          </a:bodyPr>
          <a:lstStyle/>
          <a:p>
            <a:r>
              <a:rPr lang="en-US" dirty="0" smtClean="0"/>
              <a:t>BY </a:t>
            </a:r>
          </a:p>
          <a:p>
            <a:r>
              <a:rPr lang="en-US" dirty="0" smtClean="0"/>
              <a:t>S. MOHD. MUSTAFA, IRS</a:t>
            </a:r>
          </a:p>
          <a:p>
            <a:r>
              <a:rPr lang="en-US" dirty="0" smtClean="0"/>
              <a:t>JCIT, TPO, CHENNAI</a:t>
            </a:r>
          </a:p>
          <a:p>
            <a:r>
              <a:rPr lang="en-US" smtClean="0"/>
              <a:t>(</a:t>
            </a:r>
            <a:r>
              <a:rPr lang="en-US" smtClean="0"/>
              <a:t>FORMERLY </a:t>
            </a:r>
            <a:r>
              <a:rPr lang="en-US" dirty="0" smtClean="0"/>
              <a:t>TRI &amp; TRO)</a:t>
            </a:r>
          </a:p>
          <a:p>
            <a:endParaRPr lang="en-US" dirty="0"/>
          </a:p>
        </p:txBody>
      </p:sp>
    </p:spTree>
    <p:extLst>
      <p:ext uri="{BB962C8B-B14F-4D97-AF65-F5344CB8AC3E}">
        <p14:creationId xmlns:p14="http://schemas.microsoft.com/office/powerpoint/2010/main" val="4149588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HOW TO RECOVER FROM TIME-BARRED PROPERTIES</a:t>
            </a:r>
            <a:endParaRPr lang="en-US" sz="2800" b="1" dirty="0"/>
          </a:p>
        </p:txBody>
      </p:sp>
      <p:sp>
        <p:nvSpPr>
          <p:cNvPr id="3" name="Content Placeholder 2"/>
          <p:cNvSpPr>
            <a:spLocks noGrp="1"/>
          </p:cNvSpPr>
          <p:nvPr>
            <p:ph idx="1"/>
          </p:nvPr>
        </p:nvSpPr>
        <p:spPr/>
        <p:txBody>
          <a:bodyPr>
            <a:normAutofit fontScale="92500"/>
          </a:bodyPr>
          <a:lstStyle/>
          <a:p>
            <a:pPr marL="0" indent="0">
              <a:buNone/>
            </a:pPr>
            <a:r>
              <a:rPr lang="en-US" dirty="0"/>
              <a:t> </a:t>
            </a:r>
            <a:r>
              <a:rPr lang="en-US" dirty="0" smtClean="0"/>
              <a:t>   </a:t>
            </a:r>
            <a:r>
              <a:rPr lang="en-US" u="sng" dirty="0" smtClean="0"/>
              <a:t>IF ALREADY TIME-BARRED-</a:t>
            </a:r>
          </a:p>
          <a:p>
            <a:pPr marL="0" indent="0">
              <a:buNone/>
            </a:pPr>
            <a:r>
              <a:rPr lang="en-US" dirty="0"/>
              <a:t>  </a:t>
            </a:r>
            <a:r>
              <a:rPr lang="en-US" dirty="0" smtClean="0"/>
              <a:t> 1. FRESH ATTACHMENT TO BE MADE IF OTHER</a:t>
            </a:r>
          </a:p>
          <a:p>
            <a:pPr marL="0" indent="0">
              <a:buNone/>
            </a:pPr>
            <a:r>
              <a:rPr lang="en-US" dirty="0"/>
              <a:t> </a:t>
            </a:r>
            <a:r>
              <a:rPr lang="en-US" dirty="0" smtClean="0"/>
              <a:t>      DEMAND (UNCERTIFIED/UNATTACHED) EXISTS</a:t>
            </a:r>
          </a:p>
          <a:p>
            <a:pPr marL="0" indent="0">
              <a:buNone/>
            </a:pPr>
            <a:r>
              <a:rPr lang="en-US" dirty="0"/>
              <a:t> </a:t>
            </a:r>
            <a:r>
              <a:rPr lang="en-US" dirty="0" smtClean="0"/>
              <a:t>   2. RENTAL INCOME MAY BE ATTACHED</a:t>
            </a:r>
          </a:p>
          <a:p>
            <a:pPr marL="0" indent="0">
              <a:buNone/>
            </a:pPr>
            <a:r>
              <a:rPr lang="en-US" dirty="0"/>
              <a:t> </a:t>
            </a:r>
            <a:r>
              <a:rPr lang="en-US" dirty="0" smtClean="0"/>
              <a:t>   3. RECEIVER MAY BE APPOINTED (IF PROPERTY </a:t>
            </a:r>
          </a:p>
          <a:p>
            <a:pPr marL="0" indent="0">
              <a:buNone/>
            </a:pPr>
            <a:r>
              <a:rPr lang="en-US" dirty="0"/>
              <a:t> </a:t>
            </a:r>
            <a:r>
              <a:rPr lang="en-US" dirty="0" smtClean="0"/>
              <a:t>       CONSISTSW OF BUSINESS)</a:t>
            </a:r>
          </a:p>
          <a:p>
            <a:pPr marL="0" indent="0">
              <a:buNone/>
            </a:pPr>
            <a:r>
              <a:rPr lang="en-US" dirty="0"/>
              <a:t> </a:t>
            </a:r>
            <a:r>
              <a:rPr lang="en-US" dirty="0" smtClean="0"/>
              <a:t>   4. ASK A.O. TO INVOKE SEC.232 – FILING OF </a:t>
            </a:r>
          </a:p>
          <a:p>
            <a:pPr marL="0" indent="0">
              <a:buNone/>
            </a:pPr>
            <a:r>
              <a:rPr lang="en-US" dirty="0"/>
              <a:t> </a:t>
            </a:r>
            <a:r>
              <a:rPr lang="en-US" dirty="0" smtClean="0"/>
              <a:t>       CIVIL </a:t>
            </a:r>
            <a:r>
              <a:rPr lang="en-US" dirty="0"/>
              <a:t>SUIT – LIMITATION 30 YEARS </a:t>
            </a:r>
            <a:endParaRPr lang="en-US" dirty="0" smtClean="0"/>
          </a:p>
          <a:p>
            <a:pPr marL="0" indent="0">
              <a:buNone/>
            </a:pPr>
            <a:endParaRPr lang="en-US" dirty="0"/>
          </a:p>
        </p:txBody>
      </p:sp>
    </p:spTree>
    <p:extLst>
      <p:ext uri="{BB962C8B-B14F-4D97-AF65-F5344CB8AC3E}">
        <p14:creationId xmlns:p14="http://schemas.microsoft.com/office/powerpoint/2010/main" val="2204924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PRIVATE SALE OF IMMOVABLE PROPERTIES?</a:t>
            </a:r>
            <a:endParaRPr lang="en-US" sz="3200" b="1" dirty="0"/>
          </a:p>
        </p:txBody>
      </p:sp>
      <p:sp>
        <p:nvSpPr>
          <p:cNvPr id="3" name="Content Placeholder 2"/>
          <p:cNvSpPr>
            <a:spLocks noGrp="1"/>
          </p:cNvSpPr>
          <p:nvPr>
            <p:ph idx="1"/>
          </p:nvPr>
        </p:nvSpPr>
        <p:spPr/>
        <p:txBody>
          <a:bodyPr/>
          <a:lstStyle/>
          <a:p>
            <a:r>
              <a:rPr lang="en-US" dirty="0" smtClean="0"/>
              <a:t>U/R 16(1) OF S.S., AFTER SERVICE OF ITCP-1, ASSESSEE CANNOT DEAL* WITH PROPERTY WITHOUT PERMISSION OF TRO.</a:t>
            </a:r>
          </a:p>
          <a:p>
            <a:pPr marL="0" indent="0">
              <a:buNone/>
            </a:pPr>
            <a:r>
              <a:rPr lang="en-US" dirty="0" smtClean="0"/>
              <a:t>	*MORTAGE, CHARGE, LEASE, ETC</a:t>
            </a:r>
          </a:p>
          <a:p>
            <a:r>
              <a:rPr lang="en-US" dirty="0" smtClean="0"/>
              <a:t>SINCE TRO’S PERMISSION IS IMPLIED, THERE ARE INSTANCES OF PRIVATE SALE, WITH PRIOR PERMISSION OF TRO.</a:t>
            </a:r>
            <a:endParaRPr lang="en-US" dirty="0"/>
          </a:p>
        </p:txBody>
      </p:sp>
    </p:spTree>
    <p:extLst>
      <p:ext uri="{BB962C8B-B14F-4D97-AF65-F5344CB8AC3E}">
        <p14:creationId xmlns:p14="http://schemas.microsoft.com/office/powerpoint/2010/main" val="114123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PRACTICAL CONDITIONS FOR PRIVATE SALE</a:t>
            </a:r>
            <a:endParaRPr lang="en-US" sz="3600" b="1" dirty="0"/>
          </a:p>
        </p:txBody>
      </p:sp>
      <p:sp>
        <p:nvSpPr>
          <p:cNvPr id="3" name="Content Placeholder 2"/>
          <p:cNvSpPr>
            <a:spLocks noGrp="1"/>
          </p:cNvSpPr>
          <p:nvPr>
            <p:ph idx="1"/>
          </p:nvPr>
        </p:nvSpPr>
        <p:spPr/>
        <p:txBody>
          <a:bodyPr>
            <a:normAutofit fontScale="92500" lnSpcReduction="20000"/>
          </a:bodyPr>
          <a:lstStyle/>
          <a:p>
            <a:r>
              <a:rPr lang="en-US" dirty="0" smtClean="0"/>
              <a:t>AGREEMENT OF SALE/DRAFT SALE DEED  SHOULD RECORD TAX ARREARS &amp; ATTACHMENT </a:t>
            </a:r>
          </a:p>
          <a:p>
            <a:r>
              <a:rPr lang="en-US" dirty="0" smtClean="0"/>
              <a:t>CONSIDERATION (OR TAX DUES, IF LESS) TO BE AGREED TO BE PAID BY WAY OF DD IN THE NAME OF TRO</a:t>
            </a:r>
          </a:p>
          <a:p>
            <a:r>
              <a:rPr lang="en-US" dirty="0" smtClean="0"/>
              <a:t>IF CONSIDERATION IS LESS THAN DUES, GET MARKET VALUE FROM SRO/VALUATION CELL</a:t>
            </a:r>
          </a:p>
          <a:p>
            <a:r>
              <a:rPr lang="en-US" dirty="0" smtClean="0"/>
              <a:t>ADMINISTRATIVE APPROVAL OF PCIT TO BE OBTAINED</a:t>
            </a:r>
          </a:p>
          <a:p>
            <a:r>
              <a:rPr lang="en-US" dirty="0" smtClean="0"/>
              <a:t>ORDER LIFTING ATTACHMENT TO BE EXCHANGED FOR D.D. BEFORE SRO</a:t>
            </a:r>
            <a:endParaRPr lang="en-US" dirty="0"/>
          </a:p>
        </p:txBody>
      </p:sp>
    </p:spTree>
    <p:extLst>
      <p:ext uri="{BB962C8B-B14F-4D97-AF65-F5344CB8AC3E}">
        <p14:creationId xmlns:p14="http://schemas.microsoft.com/office/powerpoint/2010/main" val="3148622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ESSENTIAL REQUIREMENTS FOR </a:t>
            </a:r>
            <a:br>
              <a:rPr lang="en-US" sz="3200" b="1" dirty="0" smtClean="0"/>
            </a:br>
            <a:r>
              <a:rPr lang="en-US" sz="3200" b="1" dirty="0" smtClean="0"/>
              <a:t> ATTACHMENT OF IMMOVABLES </a:t>
            </a:r>
            <a:endParaRPr lang="en-US" sz="3200" b="1"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ESSENTIAL REQUIREMENTS U/R 48-50 OF SECOND SCHEDULE:</a:t>
            </a:r>
          </a:p>
          <a:p>
            <a:pPr marL="514350" indent="-514350">
              <a:buAutoNum type="arabicPeriod"/>
            </a:pPr>
            <a:r>
              <a:rPr lang="en-US" dirty="0" smtClean="0"/>
              <a:t>SERVING THE ORDER, WITH CORRECT ARREAR POSITION, ON DEFAULTER</a:t>
            </a:r>
          </a:p>
          <a:p>
            <a:pPr marL="514350" indent="-514350">
              <a:buAutoNum type="arabicPeriod"/>
            </a:pPr>
            <a:r>
              <a:rPr lang="en-US" dirty="0" smtClean="0"/>
              <a:t>IN THE PRESENCE OF ATLEAST 2 WITNESSES, TRI TO-</a:t>
            </a:r>
          </a:p>
          <a:p>
            <a:pPr marL="0" indent="0">
              <a:buNone/>
            </a:pPr>
            <a:r>
              <a:rPr lang="en-US" dirty="0"/>
              <a:t> </a:t>
            </a:r>
            <a:r>
              <a:rPr lang="en-US" dirty="0" smtClean="0"/>
              <a:t>           A.  AFFIX A COPY ON THE PROPERTY</a:t>
            </a:r>
          </a:p>
          <a:p>
            <a:pPr marL="0" indent="0">
              <a:buNone/>
            </a:pPr>
            <a:r>
              <a:rPr lang="en-US" dirty="0"/>
              <a:t> </a:t>
            </a:r>
            <a:r>
              <a:rPr lang="en-US" dirty="0" smtClean="0"/>
              <a:t>           B.  GET THE DRUM BEATEN</a:t>
            </a:r>
          </a:p>
          <a:p>
            <a:pPr marL="0" indent="0">
              <a:buNone/>
            </a:pPr>
            <a:r>
              <a:rPr lang="en-US" dirty="0"/>
              <a:t> </a:t>
            </a:r>
            <a:r>
              <a:rPr lang="en-US" dirty="0" smtClean="0"/>
              <a:t>           C.  PROCLAIM IN LOCAL LANGUAGE &amp; ENGLISH</a:t>
            </a:r>
          </a:p>
          <a:p>
            <a:pPr marL="0" indent="0">
              <a:buNone/>
            </a:pPr>
            <a:r>
              <a:rPr lang="en-US" dirty="0" smtClean="0"/>
              <a:t>            D.  GET PANCHANAMA PREPARED BY WITNESSES</a:t>
            </a:r>
          </a:p>
          <a:p>
            <a:pPr marL="0" indent="0">
              <a:buNone/>
            </a:pPr>
            <a:r>
              <a:rPr lang="en-US" dirty="0" smtClean="0"/>
              <a:t>3. ON RETURN, TRI TO AFFIX COPY ON NOTICE BOARD &amp; </a:t>
            </a:r>
          </a:p>
          <a:p>
            <a:pPr marL="0" indent="0">
              <a:buNone/>
            </a:pPr>
            <a:r>
              <a:rPr lang="en-US" dirty="0"/>
              <a:t> </a:t>
            </a:r>
            <a:r>
              <a:rPr lang="en-US" dirty="0" smtClean="0"/>
              <a:t>   RECORD ENDORSEMENT</a:t>
            </a:r>
          </a:p>
          <a:p>
            <a:pPr marL="0" indent="0">
              <a:buNone/>
            </a:pPr>
            <a:r>
              <a:rPr lang="en-US" dirty="0" smtClean="0"/>
              <a:t>4. TRI TO GIVE A REPORT ENCLOSING PANCHANAMA</a:t>
            </a:r>
          </a:p>
          <a:p>
            <a:pPr marL="0" indent="0">
              <a:buNone/>
            </a:pPr>
            <a:r>
              <a:rPr lang="en-US" dirty="0"/>
              <a:t> </a:t>
            </a:r>
            <a:r>
              <a:rPr lang="en-US" dirty="0" smtClean="0"/>
              <a:t>    </a:t>
            </a:r>
            <a:endParaRPr lang="en-US" dirty="0"/>
          </a:p>
        </p:txBody>
      </p:sp>
    </p:spTree>
    <p:extLst>
      <p:ext uri="{BB962C8B-B14F-4D97-AF65-F5344CB8AC3E}">
        <p14:creationId xmlns:p14="http://schemas.microsoft.com/office/powerpoint/2010/main" val="1622514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PRACTICAL </a:t>
            </a:r>
            <a:r>
              <a:rPr lang="en-US" sz="3200" b="1" dirty="0" smtClean="0"/>
              <a:t>ADDITIONAL REQUIREMENTS </a:t>
            </a:r>
            <a:r>
              <a:rPr lang="en-US" sz="3200" b="1" dirty="0"/>
              <a:t>FOR </a:t>
            </a:r>
            <a:br>
              <a:rPr lang="en-US" sz="3200" b="1" dirty="0"/>
            </a:br>
            <a:r>
              <a:rPr lang="en-US" sz="3200" b="1" dirty="0"/>
              <a:t>EFFECTIVE ATTACHMENT OF IMMOVABLES </a:t>
            </a:r>
            <a:endParaRPr lang="en-US" sz="3200" dirty="0"/>
          </a:p>
        </p:txBody>
      </p:sp>
      <p:sp>
        <p:nvSpPr>
          <p:cNvPr id="3" name="Content Placeholder 2"/>
          <p:cNvSpPr>
            <a:spLocks noGrp="1"/>
          </p:cNvSpPr>
          <p:nvPr>
            <p:ph idx="1"/>
          </p:nvPr>
        </p:nvSpPr>
        <p:spPr/>
        <p:txBody>
          <a:bodyPr>
            <a:normAutofit fontScale="92500" lnSpcReduction="10000"/>
          </a:bodyPr>
          <a:lstStyle/>
          <a:p>
            <a:pPr marL="514350" indent="-514350">
              <a:buFont typeface="Arial" pitchFamily="34" charset="0"/>
              <a:buAutoNum type="arabicPeriod"/>
            </a:pPr>
            <a:r>
              <a:rPr lang="en-US" dirty="0"/>
              <a:t>SERVE A COPY OF ORDER ON SRO</a:t>
            </a:r>
          </a:p>
          <a:p>
            <a:pPr marL="514350" indent="-514350">
              <a:buAutoNum type="arabicPeriod"/>
            </a:pPr>
            <a:r>
              <a:rPr lang="en-US" dirty="0" smtClean="0"/>
              <a:t>OBTAIN E.C. FROM SRO TO ENSURE HIS RECORDING OF ATTACHMENT</a:t>
            </a:r>
          </a:p>
          <a:p>
            <a:pPr marL="514350" indent="-514350">
              <a:buAutoNum type="arabicPeriod"/>
            </a:pPr>
            <a:r>
              <a:rPr lang="en-US" dirty="0" smtClean="0"/>
              <a:t>ISSUE ADVERTISEMENTS IN ENGLISH &amp; LOCAL LANGUAGE NEWSPAPERS GIVING NAME OF DEFAULTER &amp; PROPERTY ATTACHED – INS.1785 IN F.NO.405/23/87-ITCC DT.25-2-1988.</a:t>
            </a:r>
          </a:p>
          <a:p>
            <a:pPr marL="514350" indent="-514350">
              <a:buAutoNum type="arabicPeriod"/>
            </a:pPr>
            <a:r>
              <a:rPr lang="en-US" dirty="0" smtClean="0"/>
              <a:t>EFFORTS TO BE MADE TO OBTAIN TITLE DEEDS OF ATTACHED PROPERTY - INS.1866 </a:t>
            </a:r>
            <a:r>
              <a:rPr lang="en-US" dirty="0"/>
              <a:t>IN </a:t>
            </a:r>
            <a:r>
              <a:rPr lang="en-US" dirty="0" smtClean="0"/>
              <a:t>F.NO.404/173/90-ITCC DT.21-11-1990.</a:t>
            </a:r>
          </a:p>
          <a:p>
            <a:pPr marL="514350" indent="-514350">
              <a:buAutoNum type="arabicPeriod"/>
            </a:pPr>
            <a:endParaRPr lang="en-US" dirty="0" smtClean="0"/>
          </a:p>
          <a:p>
            <a:pPr marL="514350" indent="-514350">
              <a:buAutoNum type="arabicPeriod"/>
            </a:pPr>
            <a:endParaRPr lang="en-US" dirty="0"/>
          </a:p>
        </p:txBody>
      </p:sp>
    </p:spTree>
    <p:extLst>
      <p:ext uri="{BB962C8B-B14F-4D97-AF65-F5344CB8AC3E}">
        <p14:creationId xmlns:p14="http://schemas.microsoft.com/office/powerpoint/2010/main" val="36196465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APPOINTMENT OF RECEIVER</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TWO KINDS OF APPOINTMENT OF RECEIVER</a:t>
            </a:r>
            <a:r>
              <a:rPr lang="en-US" dirty="0" smtClean="0"/>
              <a:t>:</a:t>
            </a:r>
          </a:p>
          <a:p>
            <a:pPr marL="0" indent="0">
              <a:buNone/>
            </a:pPr>
            <a:r>
              <a:rPr lang="en-US" dirty="0" smtClean="0"/>
              <a:t>1. </a:t>
            </a:r>
            <a:r>
              <a:rPr lang="en-US" u="sng" dirty="0" smtClean="0"/>
              <a:t>APPOINTMENT FOR BUSINESS U/R 69:</a:t>
            </a:r>
          </a:p>
          <a:p>
            <a:pPr marL="0" indent="0">
              <a:buNone/>
            </a:pPr>
            <a:r>
              <a:rPr lang="en-US" dirty="0" smtClean="0"/>
              <a:t>    IF PROPERTY CONSISTS OF A BUSINESS,TRO TO   ATTACH THE BUSINESS &amp; APPOINT A RECEIVER TO MANAGE THE BUSINESS</a:t>
            </a:r>
          </a:p>
          <a:p>
            <a:pPr marL="0" indent="0">
              <a:buNone/>
            </a:pPr>
            <a:r>
              <a:rPr lang="en-US" dirty="0" smtClean="0"/>
              <a:t>2. </a:t>
            </a:r>
            <a:r>
              <a:rPr lang="en-US" u="sng" dirty="0" smtClean="0"/>
              <a:t>APPOINTMENT FOR IMMOVABLE PROPERTY U/R 70</a:t>
            </a:r>
            <a:r>
              <a:rPr lang="en-US" dirty="0" smtClean="0"/>
              <a:t>:</a:t>
            </a:r>
          </a:p>
          <a:p>
            <a:pPr marL="0" indent="0">
              <a:buNone/>
            </a:pPr>
            <a:r>
              <a:rPr lang="en-US" dirty="0"/>
              <a:t> </a:t>
            </a:r>
            <a:r>
              <a:rPr lang="en-US" dirty="0" smtClean="0"/>
              <a:t> AFTER ATTACHMENT, INSTEAD OF SALE, RECEIVER CAN BE APPOINTED TO MANAGE.</a:t>
            </a:r>
          </a:p>
          <a:p>
            <a:endParaRPr lang="en-US" dirty="0"/>
          </a:p>
        </p:txBody>
      </p:sp>
    </p:spTree>
    <p:extLst>
      <p:ext uri="{BB962C8B-B14F-4D97-AF65-F5344CB8AC3E}">
        <p14:creationId xmlns:p14="http://schemas.microsoft.com/office/powerpoint/2010/main" val="37666155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WHEN RECEIVER CAN BE CONSIDERED</a:t>
            </a:r>
            <a:endParaRPr lang="en-US" b="1" dirty="0"/>
          </a:p>
        </p:txBody>
      </p:sp>
      <p:sp>
        <p:nvSpPr>
          <p:cNvPr id="3" name="Content Placeholder 2"/>
          <p:cNvSpPr>
            <a:spLocks noGrp="1"/>
          </p:cNvSpPr>
          <p:nvPr>
            <p:ph idx="1"/>
          </p:nvPr>
        </p:nvSpPr>
        <p:spPr/>
        <p:txBody>
          <a:bodyPr>
            <a:normAutofit fontScale="85000" lnSpcReduction="20000"/>
          </a:bodyPr>
          <a:lstStyle/>
          <a:p>
            <a:pPr marL="514350" indent="-514350">
              <a:buAutoNum type="arabicPeriod"/>
            </a:pPr>
            <a:r>
              <a:rPr lang="en-US" dirty="0" smtClean="0"/>
              <a:t>WHEN IT IS APPREHENDED, ON REASONABLE GROUNDS, THAT DEFAULTER IS LIKELY TO DISSIPATE THE PROPERTY OR CAUSE IRREPAIRABLE MISCHIEF TO IT – 108 IC 348</a:t>
            </a:r>
          </a:p>
          <a:p>
            <a:pPr marL="514350" indent="-514350">
              <a:buAutoNum type="arabicPeriod"/>
            </a:pPr>
            <a:r>
              <a:rPr lang="en-US" dirty="0" smtClean="0"/>
              <a:t>WHEN DEFAULTER IS WITHDRAWING LARGE FUNDS FROM BUSINESS WITHOUT ANY NECESSITY – 213 IC 234</a:t>
            </a:r>
          </a:p>
          <a:p>
            <a:pPr marL="514350" indent="-514350">
              <a:buAutoNum type="arabicPeriod"/>
            </a:pPr>
            <a:r>
              <a:rPr lang="en-US" dirty="0" smtClean="0"/>
              <a:t>WHEN VALUE OF PROPERTY IS VERY LARGE COMPARED TO THE DUES &amp; IT CAN BE RECOVERED FROM THE INCOME</a:t>
            </a:r>
          </a:p>
          <a:p>
            <a:pPr marL="514350" indent="-514350">
              <a:buAutoNum type="arabicPeriod"/>
            </a:pPr>
            <a:r>
              <a:rPr lang="en-US" dirty="0" smtClean="0"/>
              <a:t>WHEN DEFAULTER HAS ONLY A RIGHT TO RECEIVE THE INCOME WITHOUT POWER TO ALIENATE </a:t>
            </a:r>
          </a:p>
          <a:p>
            <a:pPr marL="514350" indent="-514350">
              <a:buAutoNum type="arabicPeriod"/>
            </a:pPr>
            <a:endParaRPr lang="en-US" dirty="0"/>
          </a:p>
        </p:txBody>
      </p:sp>
    </p:spTree>
    <p:extLst>
      <p:ext uri="{BB962C8B-B14F-4D97-AF65-F5344CB8AC3E}">
        <p14:creationId xmlns:p14="http://schemas.microsoft.com/office/powerpoint/2010/main" val="24189235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WHERE RECEIVERS CAN BE APPOINTED</a:t>
            </a:r>
            <a:endParaRPr lang="en-US" sz="3600" dirty="0"/>
          </a:p>
        </p:txBody>
      </p:sp>
      <p:sp>
        <p:nvSpPr>
          <p:cNvPr id="3" name="Content Placeholder 2"/>
          <p:cNvSpPr>
            <a:spLocks noGrp="1"/>
          </p:cNvSpPr>
          <p:nvPr>
            <p:ph idx="1"/>
          </p:nvPr>
        </p:nvSpPr>
        <p:spPr/>
        <p:txBody>
          <a:bodyPr>
            <a:normAutofit fontScale="92500" lnSpcReduction="20000"/>
          </a:bodyPr>
          <a:lstStyle/>
          <a:p>
            <a:r>
              <a:rPr lang="en-US" dirty="0" smtClean="0"/>
              <a:t>LODGING HOUSES</a:t>
            </a:r>
          </a:p>
          <a:p>
            <a:r>
              <a:rPr lang="en-US" dirty="0" smtClean="0"/>
              <a:t>CINEMA THEATRES</a:t>
            </a:r>
          </a:p>
          <a:p>
            <a:r>
              <a:rPr lang="en-US" dirty="0" smtClean="0"/>
              <a:t>AMUSEMENT PARKS</a:t>
            </a:r>
          </a:p>
          <a:p>
            <a:r>
              <a:rPr lang="en-US" dirty="0" smtClean="0"/>
              <a:t>MARRIAGE HALLS</a:t>
            </a:r>
          </a:p>
          <a:p>
            <a:r>
              <a:rPr lang="en-US" dirty="0" smtClean="0"/>
              <a:t>TOLL TAX COLLECTION CENTERS</a:t>
            </a:r>
          </a:p>
          <a:p>
            <a:r>
              <a:rPr lang="en-US" dirty="0" smtClean="0"/>
              <a:t>SHOPPING MALLS (RENT COLLECTION)</a:t>
            </a:r>
          </a:p>
          <a:p>
            <a:r>
              <a:rPr lang="en-US" dirty="0" smtClean="0"/>
              <a:t>VEGETABLE OR OTHER MARKETS</a:t>
            </a:r>
          </a:p>
          <a:p>
            <a:r>
              <a:rPr lang="en-US" dirty="0" smtClean="0"/>
              <a:t>PARKING CENTERS</a:t>
            </a:r>
          </a:p>
          <a:p>
            <a:r>
              <a:rPr lang="en-US" dirty="0" smtClean="0"/>
              <a:t>JOB WORK MILLS (e.g. RICE HAULERS, FLOUR MILLS, GROUNDNUT DECORTICATING MILLS,ETC)</a:t>
            </a:r>
          </a:p>
          <a:p>
            <a:pPr marL="0" indent="0">
              <a:buNone/>
            </a:pPr>
            <a:endParaRPr lang="en-US" dirty="0" smtClean="0"/>
          </a:p>
          <a:p>
            <a:endParaRPr lang="en-US" dirty="0"/>
          </a:p>
        </p:txBody>
      </p:sp>
    </p:spTree>
    <p:extLst>
      <p:ext uri="{BB962C8B-B14F-4D97-AF65-F5344CB8AC3E}">
        <p14:creationId xmlns:p14="http://schemas.microsoft.com/office/powerpoint/2010/main" val="37055460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ARREST &amp; DETENTION</a:t>
            </a:r>
            <a:endParaRPr lang="en-US" dirty="0"/>
          </a:p>
        </p:txBody>
      </p:sp>
      <p:sp>
        <p:nvSpPr>
          <p:cNvPr id="3" name="Content Placeholder 2"/>
          <p:cNvSpPr>
            <a:spLocks noGrp="1"/>
          </p:cNvSpPr>
          <p:nvPr>
            <p:ph idx="1"/>
          </p:nvPr>
        </p:nvSpPr>
        <p:spPr/>
        <p:txBody>
          <a:bodyPr>
            <a:normAutofit fontScale="85000" lnSpcReduction="10000"/>
          </a:bodyPr>
          <a:lstStyle/>
          <a:p>
            <a:pPr marL="514350" indent="-514350">
              <a:buAutoNum type="arabicPeriod"/>
            </a:pPr>
            <a:r>
              <a:rPr lang="en-US" dirty="0" smtClean="0"/>
              <a:t>NO OTHER AUTHORITY IN DEPT. HAS THIS POWER.</a:t>
            </a:r>
          </a:p>
          <a:p>
            <a:pPr marL="514350" indent="-514350">
              <a:buAutoNum type="arabicPeriod"/>
            </a:pPr>
            <a:r>
              <a:rPr lang="en-US" dirty="0" smtClean="0"/>
              <a:t>IT IS AN INVASION OF HUMAN LIBERTY.  NOT TO BE FREQUENTLY OR ROUTINELY RESORTED TO</a:t>
            </a:r>
          </a:p>
          <a:p>
            <a:pPr marL="514350" indent="-514350">
              <a:buAutoNum type="arabicPeriod"/>
            </a:pPr>
            <a:r>
              <a:rPr lang="en-US" dirty="0" smtClean="0"/>
              <a:t>POWER TO BE USED IN A JUDICIOUS MANNER WITH PROPER JUSTIFICATION</a:t>
            </a:r>
          </a:p>
          <a:p>
            <a:pPr marL="514350" indent="-514350">
              <a:buAutoNum type="arabicPeriod"/>
            </a:pPr>
            <a:r>
              <a:rPr lang="en-US" dirty="0" smtClean="0"/>
              <a:t>TRO WILL BE PERSONALLY LIABLE FOR DAMAGE WHERE ILLEGAL ARREST &amp; DETENTION WAS DONE – 78 ITR 352 (ALL.)</a:t>
            </a:r>
          </a:p>
          <a:p>
            <a:pPr marL="514350" indent="-514350">
              <a:buAutoNum type="arabicPeriod"/>
            </a:pPr>
            <a:r>
              <a:rPr lang="en-US" dirty="0" smtClean="0"/>
              <a:t>AN ILLEGAL OR IRREGULAR ARREST CAN BE RESISTED BY THE PERSON (BY USING VIOLENCE, IF NECESSARY) TO BE ARRESTED</a:t>
            </a:r>
          </a:p>
          <a:p>
            <a:pPr marL="0" indent="0">
              <a:buNone/>
            </a:pPr>
            <a:endParaRPr lang="en-US" dirty="0" smtClean="0"/>
          </a:p>
        </p:txBody>
      </p:sp>
    </p:spTree>
    <p:extLst>
      <p:ext uri="{BB962C8B-B14F-4D97-AF65-F5344CB8AC3E}">
        <p14:creationId xmlns:p14="http://schemas.microsoft.com/office/powerpoint/2010/main" val="9430140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CANNOT BE ARRESTED?</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WOMEN, MINORS &amp; PERSONS OF UNSOUND MIND – U/R 81</a:t>
            </a:r>
          </a:p>
          <a:p>
            <a:r>
              <a:rPr lang="en-US" dirty="0" smtClean="0"/>
              <a:t>LEGAL REPRESENTATIVES OF DECEASED DEFAULTER -</a:t>
            </a:r>
            <a:r>
              <a:rPr lang="en-US" dirty="0"/>
              <a:t>U/R </a:t>
            </a:r>
            <a:r>
              <a:rPr lang="en-US" dirty="0" smtClean="0"/>
              <a:t>85 – UNLESS HELD PERSONALLY LIABLE U/S 159(4) &amp; THEIR NAME APPEARS IN TRC</a:t>
            </a:r>
            <a:endParaRPr lang="en-US" dirty="0"/>
          </a:p>
          <a:p>
            <a:r>
              <a:rPr lang="en-US" dirty="0" smtClean="0"/>
              <a:t>MEMBERS OF HUF (FOR ARREARS OF HUF)</a:t>
            </a:r>
            <a:r>
              <a:rPr lang="en-US" dirty="0"/>
              <a:t> </a:t>
            </a:r>
            <a:r>
              <a:rPr lang="en-US" dirty="0" smtClean="0"/>
              <a:t>-U/R 73</a:t>
            </a:r>
          </a:p>
          <a:p>
            <a:r>
              <a:rPr lang="en-US" dirty="0" smtClean="0"/>
              <a:t>PARTNERS (FOR ARREARS OF FIRM) UNLESS THEIR NAMES APPEAR IN TRC – INS.517 DT.28-2-73</a:t>
            </a:r>
          </a:p>
          <a:p>
            <a:r>
              <a:rPr lang="en-US" dirty="0" smtClean="0"/>
              <a:t>LIQUIDATORS &amp; DIRECTORS OF PVT. COMPANIES IN LIQUIDATION (FOR ARREARS OF CO.) UNLESS THEY ARE PERSONALLY HELD RESPONSIBLE U/S 178/179</a:t>
            </a:r>
          </a:p>
          <a:p>
            <a:r>
              <a:rPr lang="en-US" dirty="0" smtClean="0"/>
              <a:t>DIRECTORS OF PUBLIC LTD. CO.</a:t>
            </a:r>
          </a:p>
          <a:p>
            <a:pPr marL="0" indent="0">
              <a:buNone/>
            </a:pPr>
            <a:r>
              <a:rPr lang="en-US" dirty="0"/>
              <a:t> </a:t>
            </a:r>
            <a:r>
              <a:rPr lang="en-US" dirty="0" smtClean="0"/>
              <a:t>    </a:t>
            </a:r>
            <a:r>
              <a:rPr lang="en-US" u="sng" dirty="0" smtClean="0"/>
              <a:t>AS PER CPC</a:t>
            </a:r>
            <a:r>
              <a:rPr lang="en-US" dirty="0" smtClean="0"/>
              <a:t>:</a:t>
            </a:r>
          </a:p>
          <a:p>
            <a:r>
              <a:rPr lang="en-US" dirty="0" smtClean="0"/>
              <a:t>NO JUDGE, MAGISTRATE OR OTHER JUDICIAL OFFICER SHALL BE ARRESTED UNDER CIVIL PROCESS WHILE GOING TO, PRESIDING IN OR RETURNING FROM COURT</a:t>
            </a:r>
          </a:p>
          <a:p>
            <a:r>
              <a:rPr lang="en-US" dirty="0"/>
              <a:t>NO </a:t>
            </a:r>
            <a:r>
              <a:rPr lang="en-US" dirty="0" smtClean="0"/>
              <a:t>PERSON WHO IS </a:t>
            </a:r>
            <a:r>
              <a:rPr lang="en-US" dirty="0"/>
              <a:t>GOING </a:t>
            </a:r>
            <a:r>
              <a:rPr lang="en-US" dirty="0" smtClean="0"/>
              <a:t>TO &amp; RETURNING </a:t>
            </a:r>
            <a:r>
              <a:rPr lang="en-US" dirty="0"/>
              <a:t>FROM ANY TRIBUNAL IN CONNECTION WITH LITIGATION PENDING BEFORE SUCH </a:t>
            </a:r>
            <a:r>
              <a:rPr lang="en-US" dirty="0" smtClean="0"/>
              <a:t>TRIBUNAL</a:t>
            </a:r>
            <a:r>
              <a:rPr lang="en-US" dirty="0"/>
              <a:t> SHALL BE ARRESTED UNDER CIVIL PROCESS </a:t>
            </a:r>
          </a:p>
          <a:p>
            <a:endParaRPr lang="en-US" dirty="0" smtClean="0"/>
          </a:p>
          <a:p>
            <a:endParaRPr lang="en-US" dirty="0"/>
          </a:p>
          <a:p>
            <a:endParaRPr lang="en-US" dirty="0" smtClean="0"/>
          </a:p>
          <a:p>
            <a:endParaRPr lang="en-US" dirty="0" smtClean="0"/>
          </a:p>
          <a:p>
            <a:endParaRPr lang="en-US" dirty="0" smtClean="0"/>
          </a:p>
        </p:txBody>
      </p:sp>
    </p:spTree>
    <p:extLst>
      <p:ext uri="{BB962C8B-B14F-4D97-AF65-F5344CB8AC3E}">
        <p14:creationId xmlns:p14="http://schemas.microsoft.com/office/powerpoint/2010/main" val="1822799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MODES OF RECOVERY AVAILABLE TO TRO</a:t>
            </a:r>
            <a:endParaRPr lang="en-US" sz="3600" dirty="0"/>
          </a:p>
        </p:txBody>
      </p:sp>
      <p:sp>
        <p:nvSpPr>
          <p:cNvPr id="3" name="Content Placeholder 2"/>
          <p:cNvSpPr>
            <a:spLocks noGrp="1"/>
          </p:cNvSpPr>
          <p:nvPr>
            <p:ph idx="1"/>
          </p:nvPr>
        </p:nvSpPr>
        <p:spPr/>
        <p:txBody>
          <a:bodyPr>
            <a:normAutofit fontScale="70000" lnSpcReduction="20000"/>
          </a:bodyPr>
          <a:lstStyle/>
          <a:p>
            <a:r>
              <a:rPr lang="en-US" b="1" u="sng" dirty="0" smtClean="0"/>
              <a:t>A.   U/S </a:t>
            </a:r>
            <a:r>
              <a:rPr lang="en-US" b="1" u="sng" dirty="0"/>
              <a:t>222(1) &amp; U/R 4 OF </a:t>
            </a:r>
            <a:r>
              <a:rPr lang="en-US" b="1" u="sng" dirty="0" smtClean="0"/>
              <a:t>SECOND SCHEDULE:</a:t>
            </a:r>
            <a:endParaRPr lang="en-IN" b="1" u="sng" dirty="0"/>
          </a:p>
          <a:p>
            <a:pPr>
              <a:buNone/>
            </a:pPr>
            <a:r>
              <a:rPr lang="en-US" dirty="0"/>
              <a:t>	1. ATTACHMENT &amp; SALE OF MOVABLE PROPERTY</a:t>
            </a:r>
          </a:p>
          <a:p>
            <a:pPr>
              <a:buNone/>
            </a:pPr>
            <a:r>
              <a:rPr lang="en-US" dirty="0"/>
              <a:t>	2. ATTACHMENT &amp; SALE OF IMMOVABLE PROPERTY</a:t>
            </a:r>
          </a:p>
          <a:p>
            <a:pPr>
              <a:buNone/>
            </a:pPr>
            <a:r>
              <a:rPr lang="en-US" dirty="0"/>
              <a:t>	3. ARREST &amp; DETENTION</a:t>
            </a:r>
          </a:p>
          <a:p>
            <a:pPr>
              <a:buNone/>
            </a:pPr>
            <a:r>
              <a:rPr lang="en-US" dirty="0"/>
              <a:t>	4. APPOINTMENT OF RECEIVER</a:t>
            </a:r>
          </a:p>
          <a:p>
            <a:pPr>
              <a:buNone/>
            </a:pPr>
            <a:r>
              <a:rPr lang="en-US" dirty="0"/>
              <a:t>	 </a:t>
            </a:r>
            <a:r>
              <a:rPr lang="en-US" b="1" u="sng" dirty="0" smtClean="0"/>
              <a:t>B.   U/S 226(1A):</a:t>
            </a:r>
          </a:p>
          <a:p>
            <a:pPr>
              <a:buNone/>
            </a:pPr>
            <a:r>
              <a:rPr lang="en-US" dirty="0"/>
              <a:t>	</a:t>
            </a:r>
            <a:r>
              <a:rPr lang="en-US" dirty="0" smtClean="0"/>
              <a:t>1. ATTACHMENT OF SALARY – 226(2)</a:t>
            </a:r>
          </a:p>
          <a:p>
            <a:pPr>
              <a:buNone/>
            </a:pPr>
            <a:r>
              <a:rPr lang="en-US" dirty="0"/>
              <a:t> </a:t>
            </a:r>
            <a:r>
              <a:rPr lang="en-US" dirty="0" smtClean="0"/>
              <a:t>    2. ATTACHMENT OF DEBT – 226(3)</a:t>
            </a:r>
          </a:p>
          <a:p>
            <a:pPr>
              <a:buNone/>
            </a:pPr>
            <a:r>
              <a:rPr lang="en-US" dirty="0" smtClean="0"/>
              <a:t>     3. ATTACHMENT OF MONEY IN THE CUSTODY OF COURT – 226(4)</a:t>
            </a:r>
          </a:p>
          <a:p>
            <a:pPr>
              <a:buNone/>
            </a:pPr>
            <a:r>
              <a:rPr lang="en-US" dirty="0"/>
              <a:t> </a:t>
            </a:r>
            <a:r>
              <a:rPr lang="en-US" dirty="0" smtClean="0"/>
              <a:t>    4. ATTACHMENT &amp; SALE OF MOVABLE PROPERTY (IF AUTHORISED BY PCCIT/CCIT/PCIT/CIT) – 226(5)</a:t>
            </a:r>
          </a:p>
          <a:p>
            <a:pPr>
              <a:buNone/>
            </a:pPr>
            <a:r>
              <a:rPr lang="en-US" dirty="0"/>
              <a:t> </a:t>
            </a:r>
            <a:r>
              <a:rPr lang="en-US" dirty="0" smtClean="0"/>
              <a:t>    </a:t>
            </a:r>
            <a:r>
              <a:rPr lang="en-US" b="1" u="sng" dirty="0" smtClean="0"/>
              <a:t>C.   U/S 228A(2):</a:t>
            </a:r>
            <a:endParaRPr lang="en-US" b="1" u="sng" dirty="0"/>
          </a:p>
          <a:p>
            <a:pPr>
              <a:buNone/>
            </a:pPr>
            <a:r>
              <a:rPr lang="en-US" dirty="0"/>
              <a:t>	IF PROPERTY IS </a:t>
            </a:r>
            <a:r>
              <a:rPr lang="en-US" dirty="0" smtClean="0"/>
              <a:t>OUTSIDE INDIA</a:t>
            </a:r>
            <a:endParaRPr lang="en-US" dirty="0"/>
          </a:p>
          <a:p>
            <a:endParaRPr lang="en-US" dirty="0"/>
          </a:p>
        </p:txBody>
      </p:sp>
    </p:spTree>
    <p:extLst>
      <p:ext uri="{BB962C8B-B14F-4D97-AF65-F5344CB8AC3E}">
        <p14:creationId xmlns:p14="http://schemas.microsoft.com/office/powerpoint/2010/main" val="6568078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CAN BE ARRESTED?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ONLY NATURAL PERSONS CAN BE ARRESTED. e.g.</a:t>
            </a:r>
          </a:p>
          <a:p>
            <a:pPr marL="0" indent="0">
              <a:buNone/>
            </a:pPr>
            <a:r>
              <a:rPr lang="en-US" dirty="0"/>
              <a:t> </a:t>
            </a:r>
            <a:r>
              <a:rPr lang="en-US" dirty="0" smtClean="0"/>
              <a:t>  1. INDIVIDUALS</a:t>
            </a:r>
          </a:p>
          <a:p>
            <a:pPr marL="0" indent="0">
              <a:buNone/>
            </a:pPr>
            <a:r>
              <a:rPr lang="en-US" dirty="0"/>
              <a:t> </a:t>
            </a:r>
            <a:r>
              <a:rPr lang="en-US" dirty="0" smtClean="0"/>
              <a:t>  2. KARTHA – IF HUF IS THE DEFAULTER</a:t>
            </a:r>
          </a:p>
          <a:p>
            <a:pPr marL="0" indent="0">
              <a:buNone/>
            </a:pPr>
            <a:r>
              <a:rPr lang="en-US" dirty="0"/>
              <a:t> </a:t>
            </a:r>
            <a:r>
              <a:rPr lang="en-US" dirty="0" smtClean="0"/>
              <a:t>  3. PARTNER – IF FIRM IS DEFAULTER &amp; IF HIS </a:t>
            </a:r>
          </a:p>
          <a:p>
            <a:pPr marL="0" indent="0">
              <a:buNone/>
            </a:pPr>
            <a:r>
              <a:rPr lang="en-US" dirty="0"/>
              <a:t> </a:t>
            </a:r>
            <a:r>
              <a:rPr lang="en-US" dirty="0" smtClean="0"/>
              <a:t>      NAME APPEARS IN TRC</a:t>
            </a:r>
          </a:p>
          <a:p>
            <a:pPr marL="0" indent="0">
              <a:buNone/>
            </a:pPr>
            <a:r>
              <a:rPr lang="en-US" dirty="0"/>
              <a:t> </a:t>
            </a:r>
            <a:r>
              <a:rPr lang="en-US" dirty="0" smtClean="0"/>
              <a:t>  4. </a:t>
            </a:r>
            <a:r>
              <a:rPr lang="en-US" dirty="0"/>
              <a:t>LIQUIDATORS &amp; DIRECTORS OF PVT. </a:t>
            </a:r>
            <a:r>
              <a:rPr lang="en-US" dirty="0" smtClean="0"/>
              <a:t> </a:t>
            </a:r>
          </a:p>
          <a:p>
            <a:pPr marL="0" indent="0">
              <a:buNone/>
            </a:pPr>
            <a:r>
              <a:rPr lang="en-US" dirty="0"/>
              <a:t> </a:t>
            </a:r>
            <a:r>
              <a:rPr lang="en-US" dirty="0" smtClean="0"/>
              <a:t>      COMPANIES </a:t>
            </a:r>
            <a:r>
              <a:rPr lang="en-US" dirty="0"/>
              <a:t>IN LIQUIDATION (FOR ARREARS </a:t>
            </a:r>
            <a:r>
              <a:rPr lang="en-US" dirty="0" smtClean="0"/>
              <a:t>OF</a:t>
            </a:r>
          </a:p>
          <a:p>
            <a:pPr marL="0" indent="0">
              <a:buNone/>
            </a:pPr>
            <a:r>
              <a:rPr lang="en-US" dirty="0"/>
              <a:t> </a:t>
            </a:r>
            <a:r>
              <a:rPr lang="en-US" dirty="0" smtClean="0"/>
              <a:t>      CO</a:t>
            </a:r>
            <a:r>
              <a:rPr lang="en-US" dirty="0"/>
              <a:t>.) </a:t>
            </a:r>
            <a:r>
              <a:rPr lang="en-US" dirty="0" smtClean="0"/>
              <a:t>IF </a:t>
            </a:r>
            <a:r>
              <a:rPr lang="en-US" dirty="0"/>
              <a:t>THEY ARE </a:t>
            </a:r>
            <a:r>
              <a:rPr lang="en-US" dirty="0" smtClean="0"/>
              <a:t>HELD PERSONALLY LIABLE </a:t>
            </a:r>
          </a:p>
          <a:p>
            <a:pPr marL="0" indent="0">
              <a:buNone/>
            </a:pPr>
            <a:r>
              <a:rPr lang="en-US" dirty="0"/>
              <a:t> </a:t>
            </a:r>
            <a:r>
              <a:rPr lang="en-US" dirty="0" smtClean="0"/>
              <a:t>      U/S 178/179</a:t>
            </a:r>
          </a:p>
          <a:p>
            <a:pPr marL="0" indent="0">
              <a:buNone/>
            </a:pPr>
            <a:endParaRPr lang="en-US" dirty="0"/>
          </a:p>
          <a:p>
            <a:pPr marL="0" indent="0">
              <a:buNone/>
            </a:pPr>
            <a:endParaRPr lang="en-US" dirty="0" smtClean="0"/>
          </a:p>
        </p:txBody>
      </p:sp>
    </p:spTree>
    <p:extLst>
      <p:ext uri="{BB962C8B-B14F-4D97-AF65-F5344CB8AC3E}">
        <p14:creationId xmlns:p14="http://schemas.microsoft.com/office/powerpoint/2010/main" val="27474710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ARREST CAN BE MADE?</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1. U/R 73(1), TRO CAN ORDER ARREST &amp; DETENTION IF HE IS SATISFIED THAT-</a:t>
            </a:r>
          </a:p>
          <a:p>
            <a:pPr marL="0" indent="0">
              <a:buNone/>
            </a:pPr>
            <a:r>
              <a:rPr lang="en-US" dirty="0"/>
              <a:t> </a:t>
            </a:r>
            <a:r>
              <a:rPr lang="en-US" dirty="0" smtClean="0"/>
              <a:t>   (a) 	AFTER DRAWING UP OF TRC, DEFAULTER HAS, WITH THE 	OBJECT 	OR EFFECT OF OBSTRUCTING THE EXECUTION OF TRC, 	DISHONESTLY TRANSFERRED, CONCEALED OR REMOVED ANY 	PART OF HIS PROPERTY; OR</a:t>
            </a:r>
          </a:p>
          <a:p>
            <a:pPr marL="0" indent="0">
              <a:buNone/>
            </a:pPr>
            <a:r>
              <a:rPr lang="en-US" dirty="0"/>
              <a:t> </a:t>
            </a:r>
            <a:r>
              <a:rPr lang="en-US" dirty="0" smtClean="0"/>
              <a:t>   (b) 	DEFAULTER HAS, OR HAS HAD SINCE THE DRAWING UP OF 	TRC, MEANS TO PAY THE ARREARS OR SOME SUBSTANTIAL 	PART THEREOF AND REFUSES OR NEGLECTS OR HAS REFUSED 	OR NEGLECTED TO PAY</a:t>
            </a:r>
          </a:p>
          <a:p>
            <a:pPr marL="0" indent="0">
              <a:buNone/>
            </a:pPr>
            <a:r>
              <a:rPr lang="en-US" dirty="0" smtClean="0"/>
              <a:t>2. U/R 73(2), IF TRO IS SATISFIED, BY AFFIDAVIT OR OTHERWISE, THAT </a:t>
            </a:r>
            <a:r>
              <a:rPr lang="en-US" dirty="0"/>
              <a:t>WITH THE OBJECT OR EFFECT OF </a:t>
            </a:r>
            <a:r>
              <a:rPr lang="en-US" dirty="0" smtClean="0"/>
              <a:t>DELAYING THE </a:t>
            </a:r>
            <a:r>
              <a:rPr lang="en-US" dirty="0"/>
              <a:t>EXECUTION OF TRC, </a:t>
            </a:r>
            <a:r>
              <a:rPr lang="en-US" dirty="0" smtClean="0"/>
              <a:t>DEFAULTER IS LIKELY TO ABSCOND OR LEAVE THE LOCAL LIMITS OF JURISDICTION OF TRO.</a:t>
            </a:r>
            <a:endParaRPr lang="en-US" dirty="0"/>
          </a:p>
        </p:txBody>
      </p:sp>
    </p:spTree>
    <p:extLst>
      <p:ext uri="{BB962C8B-B14F-4D97-AF65-F5344CB8AC3E}">
        <p14:creationId xmlns:p14="http://schemas.microsoft.com/office/powerpoint/2010/main" val="1471820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ADDITIONAL REQUIREMENT IN CASE OF ARREST</a:t>
            </a:r>
            <a:endParaRPr lang="en-US" sz="2800" b="1" dirty="0"/>
          </a:p>
        </p:txBody>
      </p:sp>
      <p:sp>
        <p:nvSpPr>
          <p:cNvPr id="3" name="Content Placeholder 2"/>
          <p:cNvSpPr>
            <a:spLocks noGrp="1"/>
          </p:cNvSpPr>
          <p:nvPr>
            <p:ph idx="1"/>
          </p:nvPr>
        </p:nvSpPr>
        <p:spPr/>
        <p:txBody>
          <a:bodyPr/>
          <a:lstStyle/>
          <a:p>
            <a:r>
              <a:rPr lang="en-US" dirty="0" smtClean="0"/>
              <a:t>APART FROM THE REQUIREMENTS RECORDED IN TRO’S MANUAL, AN ADDITIONAL REQUIREMENT WOULD BE TO COMPLY WITH THE DIRECTIONS OF HON’BLE SC IN THE CASE OF D.K. BASU, ASHOK K. JOHRI VS STATE OF WEST BENGAL,  STATE OF U.P ON 18-12-1996,</a:t>
            </a:r>
            <a:r>
              <a:rPr lang="en-US" b="1" dirty="0" smtClean="0"/>
              <a:t> </a:t>
            </a:r>
            <a:r>
              <a:rPr lang="en-US" dirty="0" smtClean="0"/>
              <a:t>EVEN THOUGH THE DECISION WAS IN CONNECTION WITH POLICE CUSTODY.</a:t>
            </a:r>
            <a:endParaRPr lang="en-US" dirty="0"/>
          </a:p>
        </p:txBody>
      </p:sp>
    </p:spTree>
    <p:extLst>
      <p:ext uri="{BB962C8B-B14F-4D97-AF65-F5344CB8AC3E}">
        <p14:creationId xmlns:p14="http://schemas.microsoft.com/office/powerpoint/2010/main" val="24985038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RECOVERY SURVEY</a:t>
            </a:r>
            <a:endParaRPr lang="en-US" dirty="0"/>
          </a:p>
        </p:txBody>
      </p:sp>
      <p:sp>
        <p:nvSpPr>
          <p:cNvPr id="3" name="Content Placeholder 2"/>
          <p:cNvSpPr>
            <a:spLocks noGrp="1"/>
          </p:cNvSpPr>
          <p:nvPr>
            <p:ph idx="1"/>
          </p:nvPr>
        </p:nvSpPr>
        <p:spPr/>
        <p:txBody>
          <a:bodyPr>
            <a:noAutofit/>
          </a:bodyPr>
          <a:lstStyle/>
          <a:p>
            <a:pPr marL="0" indent="0">
              <a:buNone/>
            </a:pPr>
            <a:r>
              <a:rPr lang="en-US" sz="2400" dirty="0" smtClean="0"/>
              <a:t>PURPOSE IS TO COLLECT INFO. USEFUL FOR RECOVERY. </a:t>
            </a:r>
            <a:r>
              <a:rPr lang="en-US" sz="2400" dirty="0"/>
              <a:t>e</a:t>
            </a:r>
            <a:r>
              <a:rPr lang="en-US" sz="2400" dirty="0" smtClean="0"/>
              <a:t>.g.</a:t>
            </a:r>
          </a:p>
          <a:p>
            <a:pPr marL="0" indent="0">
              <a:buNone/>
            </a:pPr>
            <a:r>
              <a:rPr lang="en-US" sz="2400" dirty="0" smtClean="0"/>
              <a:t>   1. BANK ACCOUNTS (PASS BOOK, CHEQUE  BOOK/LEAVES, </a:t>
            </a:r>
          </a:p>
          <a:p>
            <a:pPr marL="0" indent="0">
              <a:buNone/>
            </a:pPr>
            <a:r>
              <a:rPr lang="en-US" sz="2400" dirty="0"/>
              <a:t> </a:t>
            </a:r>
            <a:r>
              <a:rPr lang="en-US" sz="2400" dirty="0" smtClean="0"/>
              <a:t>      ACCOUNT  STATEMENT, COUNTERFOILS OF PAY-IN-SLIPS, DD </a:t>
            </a:r>
          </a:p>
          <a:p>
            <a:pPr marL="0" indent="0">
              <a:buNone/>
            </a:pPr>
            <a:r>
              <a:rPr lang="en-US" sz="2400" dirty="0"/>
              <a:t> </a:t>
            </a:r>
            <a:r>
              <a:rPr lang="en-US" sz="2400" dirty="0" smtClean="0"/>
              <a:t>      APPLICATION)</a:t>
            </a:r>
          </a:p>
          <a:p>
            <a:pPr marL="0" indent="0">
              <a:buNone/>
            </a:pPr>
            <a:r>
              <a:rPr lang="en-US" sz="2400" dirty="0"/>
              <a:t> </a:t>
            </a:r>
            <a:r>
              <a:rPr lang="en-US" sz="2400" dirty="0" smtClean="0"/>
              <a:t>  2. FD, NSC, SHARES, DEBENTURES, R.C. BOOK, INSURANCE </a:t>
            </a:r>
          </a:p>
          <a:p>
            <a:pPr marL="0" indent="0">
              <a:buNone/>
            </a:pPr>
            <a:r>
              <a:rPr lang="en-US" sz="2400" dirty="0"/>
              <a:t> </a:t>
            </a:r>
            <a:r>
              <a:rPr lang="en-US" sz="2400" dirty="0" smtClean="0"/>
              <a:t>      POLICY, MUTUAL FUND, ETC</a:t>
            </a:r>
          </a:p>
          <a:p>
            <a:pPr marL="0" indent="0">
              <a:buNone/>
            </a:pPr>
            <a:r>
              <a:rPr lang="en-US" sz="2400" dirty="0"/>
              <a:t> </a:t>
            </a:r>
            <a:r>
              <a:rPr lang="en-US" sz="2400" dirty="0" smtClean="0"/>
              <a:t>  3. RECENT CREDIT SALES BILLS &amp; ADDRESSES OF PURCHASERS</a:t>
            </a:r>
          </a:p>
          <a:p>
            <a:pPr marL="0" indent="0">
              <a:buNone/>
            </a:pPr>
            <a:r>
              <a:rPr lang="en-US" sz="2400" dirty="0" smtClean="0"/>
              <a:t>   4. ADDRESSES OF TRADE &amp; LOAN DEBTORS AS ON 31</a:t>
            </a:r>
            <a:r>
              <a:rPr lang="en-US" sz="2400" baseline="30000" dirty="0" smtClean="0"/>
              <a:t>ST</a:t>
            </a:r>
            <a:r>
              <a:rPr lang="en-US" sz="2400" dirty="0" smtClean="0"/>
              <a:t> MARCH </a:t>
            </a:r>
          </a:p>
          <a:p>
            <a:pPr marL="0" indent="0">
              <a:buNone/>
            </a:pPr>
            <a:r>
              <a:rPr lang="en-US" sz="2400" dirty="0"/>
              <a:t> </a:t>
            </a:r>
            <a:r>
              <a:rPr lang="en-US" sz="2400" dirty="0" smtClean="0"/>
              <a:t>      BEFORE SURVEY</a:t>
            </a:r>
          </a:p>
          <a:p>
            <a:pPr marL="0" indent="0">
              <a:buNone/>
            </a:pPr>
            <a:r>
              <a:rPr lang="en-US" sz="2400" dirty="0"/>
              <a:t> </a:t>
            </a:r>
            <a:r>
              <a:rPr lang="en-US" sz="2400" dirty="0" smtClean="0"/>
              <a:t>  5. ADDRESSES OF GODOWNS WHERE STOCK-IN-TRADE IS KEPT</a:t>
            </a:r>
          </a:p>
          <a:p>
            <a:pPr marL="0" indent="0">
              <a:buNone/>
            </a:pPr>
            <a:r>
              <a:rPr lang="en-US" sz="2400" dirty="0"/>
              <a:t> </a:t>
            </a:r>
            <a:r>
              <a:rPr lang="en-US" sz="2400" dirty="0" smtClean="0"/>
              <a:t>  </a:t>
            </a:r>
            <a:endParaRPr lang="en-US" sz="2400" dirty="0"/>
          </a:p>
        </p:txBody>
      </p:sp>
    </p:spTree>
    <p:extLst>
      <p:ext uri="{BB962C8B-B14F-4D97-AF65-F5344CB8AC3E}">
        <p14:creationId xmlns:p14="http://schemas.microsoft.com/office/powerpoint/2010/main" val="7144203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RECOVERY SURVEY (CONTD.)</a:t>
            </a:r>
            <a:endParaRPr lang="en-IN" dirty="0"/>
          </a:p>
        </p:txBody>
      </p:sp>
      <p:sp>
        <p:nvSpPr>
          <p:cNvPr id="3" name="Content Placeholder 2"/>
          <p:cNvSpPr>
            <a:spLocks noGrp="1"/>
          </p:cNvSpPr>
          <p:nvPr>
            <p:ph idx="1"/>
          </p:nvPr>
        </p:nvSpPr>
        <p:spPr/>
        <p:txBody>
          <a:bodyPr>
            <a:normAutofit fontScale="47500" lnSpcReduction="20000"/>
          </a:bodyPr>
          <a:lstStyle/>
          <a:p>
            <a:pPr marL="0" indent="0">
              <a:buNone/>
            </a:pPr>
            <a:r>
              <a:rPr lang="en-US" dirty="0" smtClean="0"/>
              <a:t>   </a:t>
            </a:r>
            <a:r>
              <a:rPr lang="en-US" sz="4800" dirty="0" smtClean="0"/>
              <a:t>6.   </a:t>
            </a:r>
            <a:r>
              <a:rPr lang="en-US" sz="4800" dirty="0"/>
              <a:t>D</a:t>
            </a:r>
            <a:r>
              <a:rPr lang="en-US" sz="4800" dirty="0" smtClean="0"/>
              <a:t>ETAILS </a:t>
            </a:r>
            <a:r>
              <a:rPr lang="en-US" sz="4800" dirty="0"/>
              <a:t>OF SECURITY OFFERED FOR OD/CC ACCOUNTS</a:t>
            </a:r>
          </a:p>
          <a:p>
            <a:pPr marL="0" indent="0">
              <a:buNone/>
            </a:pPr>
            <a:r>
              <a:rPr lang="en-US" sz="4800" dirty="0" smtClean="0"/>
              <a:t>  </a:t>
            </a:r>
            <a:r>
              <a:rPr lang="en-US" sz="4800" dirty="0"/>
              <a:t>7. </a:t>
            </a:r>
            <a:r>
              <a:rPr lang="en-US" sz="4800" dirty="0" smtClean="0"/>
              <a:t> ADDRESSES </a:t>
            </a:r>
            <a:r>
              <a:rPr lang="en-US" sz="4800" dirty="0"/>
              <a:t>OF PREMISES WHERE CASH IS KEPT </a:t>
            </a:r>
          </a:p>
          <a:p>
            <a:pPr marL="0" indent="0">
              <a:buNone/>
            </a:pPr>
            <a:r>
              <a:rPr lang="en-US" sz="4800" dirty="0"/>
              <a:t>  </a:t>
            </a:r>
            <a:r>
              <a:rPr lang="en-US" sz="4800" dirty="0" smtClean="0"/>
              <a:t>8</a:t>
            </a:r>
            <a:r>
              <a:rPr lang="en-US" sz="4800" dirty="0"/>
              <a:t>. </a:t>
            </a:r>
            <a:r>
              <a:rPr lang="en-US" sz="4800" dirty="0" smtClean="0"/>
              <a:t> ADDRESSES </a:t>
            </a:r>
            <a:r>
              <a:rPr lang="en-US" sz="4800" dirty="0"/>
              <a:t>OF PREMISES WHERE </a:t>
            </a:r>
            <a:r>
              <a:rPr lang="en-US" sz="4800" dirty="0" smtClean="0"/>
              <a:t>ACCOUNT BOOKS ARE </a:t>
            </a:r>
            <a:r>
              <a:rPr lang="en-US" sz="4800" dirty="0"/>
              <a:t>KEPT</a:t>
            </a:r>
          </a:p>
          <a:p>
            <a:pPr marL="0" indent="0">
              <a:buNone/>
            </a:pPr>
            <a:r>
              <a:rPr lang="en-US" sz="4800" dirty="0"/>
              <a:t>  9.  </a:t>
            </a:r>
            <a:r>
              <a:rPr lang="en-US" sz="4800" dirty="0" smtClean="0"/>
              <a:t> ADDRESSES </a:t>
            </a:r>
            <a:r>
              <a:rPr lang="en-US" sz="4800" dirty="0"/>
              <a:t>OF PERSONS FROM WHOM DEFAULTER IS </a:t>
            </a:r>
            <a:endParaRPr lang="en-US" sz="4800" dirty="0" smtClean="0"/>
          </a:p>
          <a:p>
            <a:pPr marL="0" indent="0">
              <a:buNone/>
            </a:pPr>
            <a:r>
              <a:rPr lang="en-US" sz="4800" dirty="0"/>
              <a:t> </a:t>
            </a:r>
            <a:r>
              <a:rPr lang="en-US" sz="4800" dirty="0" smtClean="0"/>
              <a:t>       RECEIVING DIFFERENT </a:t>
            </a:r>
            <a:r>
              <a:rPr lang="en-US" sz="4800" dirty="0"/>
              <a:t>ITEMS OF </a:t>
            </a:r>
            <a:r>
              <a:rPr lang="en-US" sz="4800" dirty="0" smtClean="0"/>
              <a:t>INCOME e.g. </a:t>
            </a:r>
            <a:r>
              <a:rPr lang="en-US" sz="4800" dirty="0"/>
              <a:t>RENT, </a:t>
            </a:r>
            <a:endParaRPr lang="en-US" sz="4800" dirty="0" smtClean="0"/>
          </a:p>
          <a:p>
            <a:pPr marL="0" indent="0">
              <a:buNone/>
            </a:pPr>
            <a:r>
              <a:rPr lang="en-US" sz="4800" dirty="0"/>
              <a:t> </a:t>
            </a:r>
            <a:r>
              <a:rPr lang="en-US" sz="4800" dirty="0" smtClean="0"/>
              <a:t>       COMMISSION</a:t>
            </a:r>
            <a:r>
              <a:rPr lang="en-US" sz="4800" dirty="0"/>
              <a:t>, ETC.</a:t>
            </a:r>
          </a:p>
          <a:p>
            <a:pPr marL="514350" indent="-514350">
              <a:buAutoNum type="arabicPeriod" startAt="10"/>
            </a:pPr>
            <a:r>
              <a:rPr lang="en-US" sz="4800" dirty="0" smtClean="0"/>
              <a:t>EVIDENCE </a:t>
            </a:r>
            <a:r>
              <a:rPr lang="en-US" sz="4800" dirty="0"/>
              <a:t>TO PROVE THAT DEFAULTER IS HAVING MEANS BUT </a:t>
            </a:r>
            <a:r>
              <a:rPr lang="en-US" sz="4800" dirty="0" smtClean="0"/>
              <a:t>STILL  NEGLECT/REFUSES </a:t>
            </a:r>
            <a:r>
              <a:rPr lang="en-US" sz="4800" dirty="0"/>
              <a:t>TO PAY.  </a:t>
            </a:r>
            <a:r>
              <a:rPr lang="en-US" sz="4800" dirty="0" smtClean="0"/>
              <a:t> </a:t>
            </a:r>
            <a:r>
              <a:rPr lang="en-US" sz="4800" dirty="0"/>
              <a:t>e.g. FOREIGN/INLAND TRAVEL, CLUB EXPENSES, PURCHASE BILLS OF EXPENSIVE FMCG ITEMS,  ETC.  </a:t>
            </a:r>
          </a:p>
          <a:p>
            <a:pPr marL="0" indent="0">
              <a:buNone/>
            </a:pPr>
            <a:r>
              <a:rPr lang="en-US" sz="4800" dirty="0"/>
              <a:t>11. </a:t>
            </a:r>
            <a:r>
              <a:rPr lang="en-US" sz="4800" dirty="0" smtClean="0"/>
              <a:t> CREDIT </a:t>
            </a:r>
            <a:r>
              <a:rPr lang="en-US" sz="4800" dirty="0"/>
              <a:t>CARD STATEMENTS WHICH WILL SHOW DETAILS AT </a:t>
            </a:r>
            <a:endParaRPr lang="en-US" sz="4800" dirty="0" smtClean="0"/>
          </a:p>
          <a:p>
            <a:pPr marL="0" indent="0">
              <a:buNone/>
            </a:pPr>
            <a:r>
              <a:rPr lang="en-US" sz="4800" dirty="0"/>
              <a:t> </a:t>
            </a:r>
            <a:r>
              <a:rPr lang="en-US" sz="4800" dirty="0" smtClean="0"/>
              <a:t>       SL.NO.10 </a:t>
            </a:r>
            <a:endParaRPr lang="en-US" sz="4800" dirty="0"/>
          </a:p>
          <a:p>
            <a:endParaRPr lang="en-IN" dirty="0"/>
          </a:p>
        </p:txBody>
      </p:sp>
    </p:spTree>
    <p:extLst>
      <p:ext uri="{BB962C8B-B14F-4D97-AF65-F5344CB8AC3E}">
        <p14:creationId xmlns:p14="http://schemas.microsoft.com/office/powerpoint/2010/main" val="23817657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RECOVERY </a:t>
            </a:r>
            <a:r>
              <a:rPr lang="en-US" dirty="0" smtClean="0"/>
              <a:t>SURVEY (CONTD.)</a:t>
            </a:r>
            <a:endParaRPr lang="en-IN" dirty="0"/>
          </a:p>
        </p:txBody>
      </p:sp>
      <p:sp>
        <p:nvSpPr>
          <p:cNvPr id="3" name="Content Placeholder 2"/>
          <p:cNvSpPr>
            <a:spLocks noGrp="1"/>
          </p:cNvSpPr>
          <p:nvPr>
            <p:ph idx="1"/>
          </p:nvPr>
        </p:nvSpPr>
        <p:spPr/>
        <p:txBody>
          <a:bodyPr>
            <a:normAutofit fontScale="77500" lnSpcReduction="20000"/>
          </a:bodyPr>
          <a:lstStyle/>
          <a:p>
            <a:r>
              <a:rPr lang="en-IN" dirty="0" smtClean="0"/>
              <a:t>PROVISIONS OF RECOVERY SURVEY ARE SAME AS DONE BY A.O. SINCE BOTH ARE U/S 133A.</a:t>
            </a:r>
          </a:p>
          <a:p>
            <a:pPr marL="0" indent="0">
              <a:buNone/>
            </a:pPr>
            <a:r>
              <a:rPr lang="en-IN" dirty="0" smtClean="0"/>
              <a:t>     e.g.</a:t>
            </a:r>
          </a:p>
          <a:p>
            <a:pPr marL="0" indent="0">
              <a:buNone/>
            </a:pPr>
            <a:r>
              <a:rPr lang="en-IN" dirty="0" smtClean="0"/>
              <a:t>     1. PRIOR APPROVAL OF RANGE-HEAD</a:t>
            </a:r>
          </a:p>
          <a:p>
            <a:pPr marL="0" indent="0">
              <a:buNone/>
            </a:pPr>
            <a:r>
              <a:rPr lang="en-IN" dirty="0" smtClean="0"/>
              <a:t>     2. PLACE &amp; TIME OF ENTRY</a:t>
            </a:r>
          </a:p>
          <a:p>
            <a:pPr marL="0" indent="0">
              <a:buNone/>
            </a:pPr>
            <a:r>
              <a:rPr lang="en-IN" dirty="0" smtClean="0"/>
              <a:t>     3. PLACING MARKS OF IDENTIFICATION &amp; MAKING COPIES </a:t>
            </a:r>
          </a:p>
          <a:p>
            <a:pPr marL="0" indent="0">
              <a:buNone/>
            </a:pPr>
            <a:r>
              <a:rPr lang="en-IN" dirty="0" smtClean="0"/>
              <a:t>     4. IMPOUNDING OF DOCUMENTS</a:t>
            </a:r>
          </a:p>
          <a:p>
            <a:pPr marL="0" indent="0">
              <a:buNone/>
            </a:pPr>
            <a:r>
              <a:rPr lang="en-IN" dirty="0" smtClean="0"/>
              <a:t>     5. MAKING AN INVENTORY OF CASH, STOCK OR VALUABLES</a:t>
            </a:r>
          </a:p>
          <a:p>
            <a:pPr marL="0" indent="0">
              <a:buNone/>
            </a:pPr>
            <a:r>
              <a:rPr lang="en-IN" dirty="0" smtClean="0"/>
              <a:t>     6. RECORDING STATEMENT</a:t>
            </a:r>
          </a:p>
          <a:p>
            <a:pPr marL="0" indent="0">
              <a:buNone/>
            </a:pPr>
            <a:r>
              <a:rPr lang="en-IN" dirty="0" smtClean="0"/>
              <a:t>     7. INVOKING SEC.131(1) IN CASE OF NON-COOPERATION</a:t>
            </a:r>
          </a:p>
          <a:p>
            <a:pPr marL="0" indent="0">
              <a:buNone/>
            </a:pPr>
            <a:r>
              <a:rPr lang="en-IN" dirty="0" smtClean="0"/>
              <a:t>BUT FOCUS IS NOT TO TAKE INVENTORY TO FIND OUT EXCESS STOCK.  FOCUS IS TO GET INFO. NEEDED FOR RECOVERY</a:t>
            </a:r>
          </a:p>
        </p:txBody>
      </p:sp>
    </p:spTree>
    <p:extLst>
      <p:ext uri="{BB962C8B-B14F-4D97-AF65-F5344CB8AC3E}">
        <p14:creationId xmlns:p14="http://schemas.microsoft.com/office/powerpoint/2010/main" val="22561170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RECOVERY SURVEY (CONTD.)</a:t>
            </a:r>
            <a:endParaRPr lang="en-IN" dirty="0"/>
          </a:p>
        </p:txBody>
      </p:sp>
      <p:sp>
        <p:nvSpPr>
          <p:cNvPr id="3" name="Content Placeholder 2"/>
          <p:cNvSpPr>
            <a:spLocks noGrp="1"/>
          </p:cNvSpPr>
          <p:nvPr>
            <p:ph idx="1"/>
          </p:nvPr>
        </p:nvSpPr>
        <p:spPr/>
        <p:txBody>
          <a:bodyPr>
            <a:normAutofit fontScale="92500" lnSpcReduction="10000"/>
          </a:bodyPr>
          <a:lstStyle/>
          <a:p>
            <a:pPr marL="0" indent="0">
              <a:buNone/>
            </a:pPr>
            <a:r>
              <a:rPr lang="en-IN" u="sng" dirty="0" smtClean="0"/>
              <a:t>WHAT TO DO IF HUGE CASH OR VALUABLES</a:t>
            </a:r>
            <a:r>
              <a:rPr lang="en-IN" u="sng" dirty="0"/>
              <a:t> </a:t>
            </a:r>
            <a:r>
              <a:rPr lang="en-IN" u="sng" dirty="0" smtClean="0"/>
              <a:t>FOUND DURING SURVEY</a:t>
            </a:r>
            <a:r>
              <a:rPr lang="en-IN" dirty="0" smtClean="0"/>
              <a:t>?</a:t>
            </a:r>
          </a:p>
          <a:p>
            <a:pPr marL="0" indent="0">
              <a:buNone/>
            </a:pPr>
            <a:r>
              <a:rPr lang="en-IN" dirty="0" smtClean="0"/>
              <a:t>SINCE CASH/VALUABLES CANNOT BE SEIZED U/S 133A, TRO CAN ISSUE ITCP-2 AUTHORISING TRI TO ATTACH MOVABLE PROPERTY.  WHILE TRO TO CONTINUE WITH SURVEY, TRI CAN SEPARATELY EXECUTE ITCP-2 AND, IF DEFAULTER DOES NOT MAKE PAYMENT, ATTACH CASH &amp; VALUABLES. CARE TO BE TAKEN TO KEEP THE TWO PROCEEDINGS INDEPENDENT OF EACH OTHER .</a:t>
            </a:r>
            <a:endParaRPr lang="en-IN" dirty="0"/>
          </a:p>
        </p:txBody>
      </p:sp>
    </p:spTree>
    <p:extLst>
      <p:ext uri="{BB962C8B-B14F-4D97-AF65-F5344CB8AC3E}">
        <p14:creationId xmlns:p14="http://schemas.microsoft.com/office/powerpoint/2010/main" val="9749493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ROLE OF TRO IN WRITE-OFF</a:t>
            </a:r>
            <a:endParaRPr lang="en-IN" b="1" dirty="0"/>
          </a:p>
        </p:txBody>
      </p:sp>
      <p:sp>
        <p:nvSpPr>
          <p:cNvPr id="3" name="Content Placeholder 2"/>
          <p:cNvSpPr>
            <a:spLocks noGrp="1"/>
          </p:cNvSpPr>
          <p:nvPr>
            <p:ph idx="1"/>
          </p:nvPr>
        </p:nvSpPr>
        <p:spPr/>
        <p:txBody>
          <a:bodyPr>
            <a:normAutofit fontScale="85000" lnSpcReduction="10000"/>
          </a:bodyPr>
          <a:lstStyle/>
          <a:p>
            <a:pPr marL="0" indent="0">
              <a:buNone/>
            </a:pPr>
            <a:r>
              <a:rPr lang="en-IN" u="sng" dirty="0" smtClean="0"/>
              <a:t>WHETHER TRO CAN WRITE-OFF</a:t>
            </a:r>
            <a:r>
              <a:rPr lang="en-IN" dirty="0" smtClean="0"/>
              <a:t>?</a:t>
            </a:r>
          </a:p>
          <a:p>
            <a:pPr marL="0" indent="0">
              <a:buNone/>
            </a:pPr>
            <a:r>
              <a:rPr lang="en-IN" dirty="0" smtClean="0"/>
              <a:t>TRO CANNOT WRITE-OFF ANY DEMAND SINCE ONLY AO, WHO CREATED THE DEMAND, CAN WRITE-OFF, WITH APPROVAL OF COMPETENT AUTHORITIES ACCORDING TO MONETARY LIMITS. TRO IS ONLY A RECOVERY AGENT OF AO. DEMANDS ARE STANDING IN THE NAME  (BOOKS) OF AO IN GOVT. OF INDIA ACCOUNT, FROM WHERE ONLY IT CAN BE WRITTEN-OFF.</a:t>
            </a:r>
          </a:p>
          <a:p>
            <a:pPr marL="0" indent="0">
              <a:buNone/>
            </a:pPr>
            <a:r>
              <a:rPr lang="en-IN" dirty="0" smtClean="0"/>
              <a:t>REFERENCE TO TRO, ALONGWITH ITO, IN INS.7/2004 DT.19-8-2004, APPEARS TO BE INADVERTENT.  NEVER BEFORE TRO WAS EMPOWERED.</a:t>
            </a:r>
            <a:endParaRPr lang="en-IN" dirty="0"/>
          </a:p>
        </p:txBody>
      </p:sp>
    </p:spTree>
    <p:extLst>
      <p:ext uri="{BB962C8B-B14F-4D97-AF65-F5344CB8AC3E}">
        <p14:creationId xmlns:p14="http://schemas.microsoft.com/office/powerpoint/2010/main" val="26711511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ROLE OF TRO IN </a:t>
            </a:r>
            <a:r>
              <a:rPr lang="en-IN" b="1" dirty="0" smtClean="0"/>
              <a:t>WRITE-OFF (CONTD.)</a:t>
            </a:r>
            <a:endParaRPr lang="en-IN" dirty="0"/>
          </a:p>
        </p:txBody>
      </p:sp>
      <p:sp>
        <p:nvSpPr>
          <p:cNvPr id="3" name="Content Placeholder 2"/>
          <p:cNvSpPr>
            <a:spLocks noGrp="1"/>
          </p:cNvSpPr>
          <p:nvPr>
            <p:ph idx="1"/>
          </p:nvPr>
        </p:nvSpPr>
        <p:spPr/>
        <p:txBody>
          <a:bodyPr/>
          <a:lstStyle/>
          <a:p>
            <a:pPr marL="0" indent="0">
              <a:buNone/>
            </a:pPr>
            <a:r>
              <a:rPr lang="en-IN" u="sng" dirty="0" smtClean="0"/>
              <a:t>WHAT IS THE ROLE OF TRO IN WRITE-OFF?</a:t>
            </a:r>
          </a:p>
          <a:p>
            <a:pPr marL="0" indent="0">
              <a:buNone/>
            </a:pPr>
            <a:r>
              <a:rPr lang="en-IN" dirty="0" smtClean="0"/>
              <a:t>AS PER CBDT O.M. IN F.NO.375/01/2015-IT(B) DT.10-8-2017, IRRECOVERABILITY CERTIFICATE (IRC) IS NOT NECESSARY FOR ARREARS UPTO RS.10,000.  THEREFORE WHEREVER CERTIFIED ARREARS (BALANCE) EXCEED RS.10,000, TRO HAS TO ISSUE IRC TO ENABLE AO TO PROCESS THE CASE FOR WRITE-OFF.</a:t>
            </a:r>
          </a:p>
          <a:p>
            <a:pPr marL="0" indent="0">
              <a:buNone/>
            </a:pPr>
            <a:endParaRPr lang="en-IN" dirty="0"/>
          </a:p>
        </p:txBody>
      </p:sp>
    </p:spTree>
    <p:extLst>
      <p:ext uri="{BB962C8B-B14F-4D97-AF65-F5344CB8AC3E}">
        <p14:creationId xmlns:p14="http://schemas.microsoft.com/office/powerpoint/2010/main" val="1393043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ROLE OF TRO IN WRITE-OFF (CONTD.)</a:t>
            </a:r>
            <a:endParaRPr lang="en-IN" dirty="0"/>
          </a:p>
        </p:txBody>
      </p:sp>
      <p:sp>
        <p:nvSpPr>
          <p:cNvPr id="3" name="Content Placeholder 2"/>
          <p:cNvSpPr>
            <a:spLocks noGrp="1"/>
          </p:cNvSpPr>
          <p:nvPr>
            <p:ph idx="1"/>
          </p:nvPr>
        </p:nvSpPr>
        <p:spPr/>
        <p:txBody>
          <a:bodyPr>
            <a:normAutofit fontScale="70000" lnSpcReduction="20000"/>
          </a:bodyPr>
          <a:lstStyle/>
          <a:p>
            <a:r>
              <a:rPr lang="en-IN" dirty="0" smtClean="0"/>
              <a:t>ARREAR MAY BECOME IRRECOVERABLE DUE TO NON-AVAILABILITY OF ASSETS ON ACCOUNT OF:-</a:t>
            </a:r>
          </a:p>
          <a:p>
            <a:pPr marL="0" indent="0">
              <a:buNone/>
            </a:pPr>
            <a:r>
              <a:rPr lang="en-IN" dirty="0"/>
              <a:t> </a:t>
            </a:r>
            <a:r>
              <a:rPr lang="en-IN" dirty="0" smtClean="0"/>
              <a:t>    1. ASSESSEE HAS DIED (WITHOUT LEAVING ANY ESTATE)</a:t>
            </a:r>
          </a:p>
          <a:p>
            <a:pPr marL="0" indent="0">
              <a:buNone/>
            </a:pPr>
            <a:r>
              <a:rPr lang="en-IN" dirty="0" smtClean="0"/>
              <a:t>     2. ASSESSEE HAD BECOME INSOLVENT</a:t>
            </a:r>
          </a:p>
          <a:p>
            <a:pPr marL="0" indent="0">
              <a:buNone/>
            </a:pPr>
            <a:r>
              <a:rPr lang="en-IN" dirty="0" smtClean="0"/>
              <a:t>     3. ASSESSEE IS NOT TRACEABLE</a:t>
            </a:r>
          </a:p>
          <a:p>
            <a:pPr marL="0" indent="0">
              <a:buNone/>
            </a:pPr>
            <a:r>
              <a:rPr lang="en-IN" dirty="0" smtClean="0"/>
              <a:t>     4. ASSESSEE HAS LEFT INDIA</a:t>
            </a:r>
          </a:p>
          <a:p>
            <a:pPr marL="0" indent="0">
              <a:buNone/>
            </a:pPr>
            <a:r>
              <a:rPr lang="en-IN" dirty="0" smtClean="0"/>
              <a:t>     5. COMPANY HAS GONE INTO LIQUIDATION</a:t>
            </a:r>
          </a:p>
          <a:p>
            <a:pPr marL="0" indent="0">
              <a:buNone/>
            </a:pPr>
            <a:r>
              <a:rPr lang="en-IN" dirty="0" smtClean="0"/>
              <a:t>     6. FIRM DISSOLVED/BUSINESS DISCONTINUED</a:t>
            </a:r>
          </a:p>
          <a:p>
            <a:pPr marL="0" indent="0">
              <a:buNone/>
            </a:pPr>
            <a:r>
              <a:rPr lang="en-IN" dirty="0" smtClean="0"/>
              <a:t>     7. ASSESSEE HAS NO ATTACHABLE ASSETS</a:t>
            </a:r>
          </a:p>
          <a:p>
            <a:pPr marL="0" indent="0">
              <a:buNone/>
            </a:pPr>
            <a:r>
              <a:rPr lang="en-IN" dirty="0" smtClean="0"/>
              <a:t>     8. WHEN ALL THE FOUR MODES OF RECOVERY ARE </a:t>
            </a:r>
          </a:p>
          <a:p>
            <a:pPr marL="0" indent="0">
              <a:buNone/>
            </a:pPr>
            <a:r>
              <a:rPr lang="en-IN" dirty="0"/>
              <a:t> </a:t>
            </a:r>
            <a:r>
              <a:rPr lang="en-IN" dirty="0" smtClean="0"/>
              <a:t>        EXHAUSTED. IF ANY MODE COULD NOT BE RESORTED TO,</a:t>
            </a:r>
          </a:p>
          <a:p>
            <a:pPr marL="0" indent="0">
              <a:buNone/>
            </a:pPr>
            <a:r>
              <a:rPr lang="en-IN" dirty="0"/>
              <a:t> </a:t>
            </a:r>
            <a:r>
              <a:rPr lang="en-IN" dirty="0" smtClean="0"/>
              <a:t>        REASONS TO BE RECORDED WHILE PROPOSING WRITE-OFF.</a:t>
            </a:r>
            <a:endParaRPr lang="en-IN" dirty="0"/>
          </a:p>
        </p:txBody>
      </p:sp>
    </p:spTree>
    <p:extLst>
      <p:ext uri="{BB962C8B-B14F-4D97-AF65-F5344CB8AC3E}">
        <p14:creationId xmlns:p14="http://schemas.microsoft.com/office/powerpoint/2010/main" val="1433340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ATTACHMENT &amp; SALE OF MOVABLE PROPERTY</a:t>
            </a:r>
          </a:p>
        </p:txBody>
      </p:sp>
      <p:sp>
        <p:nvSpPr>
          <p:cNvPr id="3" name="Content Placeholder 2"/>
          <p:cNvSpPr>
            <a:spLocks noGrp="1"/>
          </p:cNvSpPr>
          <p:nvPr>
            <p:ph idx="1"/>
          </p:nvPr>
        </p:nvSpPr>
        <p:spPr/>
        <p:txBody>
          <a:bodyPr>
            <a:normAutofit fontScale="77500" lnSpcReduction="20000"/>
          </a:bodyPr>
          <a:lstStyle/>
          <a:p>
            <a:r>
              <a:rPr lang="en-US" dirty="0" smtClean="0"/>
              <a:t>SPEEDY &amp; EFFECTIVE FORM OF RECOVERY</a:t>
            </a:r>
          </a:p>
          <a:p>
            <a:r>
              <a:rPr lang="en-US" dirty="0" smtClean="0"/>
              <a:t>DO IT UNDER SECOND SCHEDULE, NOT UNDER 226(5)</a:t>
            </a:r>
          </a:p>
          <a:p>
            <a:r>
              <a:rPr lang="en-US" dirty="0" smtClean="0"/>
              <a:t>VERIFY ARREARS BEFORE ISSUE OF ITCP-2</a:t>
            </a:r>
          </a:p>
          <a:p>
            <a:r>
              <a:rPr lang="en-US" dirty="0" smtClean="0"/>
              <a:t>EVEN DURING PENDENCY OF FIRST APPEAL</a:t>
            </a:r>
          </a:p>
          <a:p>
            <a:r>
              <a:rPr lang="en-US" dirty="0" smtClean="0"/>
              <a:t>EVEN BEFORE EXPIRY OF 15 DAYS OF SERVICE OF ITCP-1, IF TRO IS SATISFIED THAT DEFAULTER IS LIKELY TO CONCEAL, REMOVE OR DISPOSE OF WHOLE/PART OF ATTACHABLE MOVABLE PROPERTY – IN WHICH CASE:</a:t>
            </a:r>
          </a:p>
          <a:p>
            <a:pPr marL="0" indent="0">
              <a:buNone/>
            </a:pPr>
            <a:r>
              <a:rPr lang="en-US" dirty="0"/>
              <a:t> </a:t>
            </a:r>
            <a:r>
              <a:rPr lang="en-US" dirty="0" smtClean="0"/>
              <a:t>   1. REASONS TO BE RECORDED IN WRITING</a:t>
            </a:r>
          </a:p>
          <a:p>
            <a:pPr marL="0" indent="0">
              <a:buNone/>
            </a:pPr>
            <a:r>
              <a:rPr lang="en-US" dirty="0"/>
              <a:t> </a:t>
            </a:r>
            <a:r>
              <a:rPr lang="en-US" dirty="0" smtClean="0"/>
              <a:t>   2. IF SECURITY IS FURNISHED TO THE SATISFACTION OF TRO,</a:t>
            </a:r>
          </a:p>
          <a:p>
            <a:pPr marL="0" indent="0">
              <a:buNone/>
            </a:pPr>
            <a:r>
              <a:rPr lang="en-US" dirty="0" smtClean="0"/>
              <a:t>        SUCH ATTACHMENT SHALL BE CANCELLED FROM THE </a:t>
            </a:r>
          </a:p>
          <a:p>
            <a:pPr marL="0" indent="0">
              <a:buNone/>
            </a:pPr>
            <a:r>
              <a:rPr lang="en-US" dirty="0"/>
              <a:t> </a:t>
            </a:r>
            <a:r>
              <a:rPr lang="en-US" dirty="0" smtClean="0"/>
              <a:t>       DATE OF ACCEPTANCE</a:t>
            </a:r>
          </a:p>
          <a:p>
            <a:endParaRPr lang="en-US" dirty="0" smtClean="0"/>
          </a:p>
          <a:p>
            <a:endParaRPr lang="en-US" dirty="0" smtClean="0"/>
          </a:p>
          <a:p>
            <a:endParaRPr lang="en-US" dirty="0"/>
          </a:p>
        </p:txBody>
      </p:sp>
    </p:spTree>
    <p:extLst>
      <p:ext uri="{BB962C8B-B14F-4D97-AF65-F5344CB8AC3E}">
        <p14:creationId xmlns:p14="http://schemas.microsoft.com/office/powerpoint/2010/main" val="27868569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ROLE OF TRO IN WRITE-OFF (CONTD.)</a:t>
            </a:r>
            <a:endParaRPr lang="en-IN" dirty="0"/>
          </a:p>
        </p:txBody>
      </p:sp>
      <p:sp>
        <p:nvSpPr>
          <p:cNvPr id="3" name="Content Placeholder 2"/>
          <p:cNvSpPr>
            <a:spLocks noGrp="1"/>
          </p:cNvSpPr>
          <p:nvPr>
            <p:ph idx="1"/>
          </p:nvPr>
        </p:nvSpPr>
        <p:spPr/>
        <p:txBody>
          <a:bodyPr>
            <a:normAutofit fontScale="85000" lnSpcReduction="10000"/>
          </a:bodyPr>
          <a:lstStyle/>
          <a:p>
            <a:r>
              <a:rPr lang="en-IN" dirty="0" smtClean="0"/>
              <a:t>OTHER PROVISIONS TO BE LOOKED INTO BEFORE PROPOSING WRITE-OFF:</a:t>
            </a:r>
          </a:p>
          <a:p>
            <a:pPr marL="514350" indent="-514350">
              <a:buAutoNum type="arabicPeriod"/>
            </a:pPr>
            <a:r>
              <a:rPr lang="en-IN" dirty="0" smtClean="0"/>
              <a:t>SEC.65 (CLUBBING OF INCOME)</a:t>
            </a:r>
          </a:p>
          <a:p>
            <a:pPr marL="514350" indent="-514350">
              <a:buAutoNum type="arabicPeriod"/>
            </a:pPr>
            <a:r>
              <a:rPr lang="en-IN" dirty="0" smtClean="0"/>
              <a:t>SEC.159 (LEGAL REPRESENTATIVE)</a:t>
            </a:r>
          </a:p>
          <a:p>
            <a:pPr marL="514350" indent="-514350">
              <a:buAutoNum type="arabicPeriod"/>
            </a:pPr>
            <a:r>
              <a:rPr lang="en-IN" dirty="0" smtClean="0"/>
              <a:t>SEC.167 (REPRESENTATIVE ASSESSEE)</a:t>
            </a:r>
          </a:p>
          <a:p>
            <a:pPr marL="514350" indent="-514350">
              <a:buAutoNum type="arabicPeriod"/>
            </a:pPr>
            <a:r>
              <a:rPr lang="en-IN" dirty="0" smtClean="0"/>
              <a:t>SEC.170 (SUCCESSION TO BUSINESS)</a:t>
            </a:r>
          </a:p>
          <a:p>
            <a:pPr marL="514350" indent="-514350">
              <a:buAutoNum type="arabicPeriod"/>
            </a:pPr>
            <a:r>
              <a:rPr lang="en-IN" dirty="0" smtClean="0"/>
              <a:t>SEC.171 (PARTITION OF HUF)</a:t>
            </a:r>
          </a:p>
          <a:p>
            <a:pPr marL="514350" indent="-514350">
              <a:buAutoNum type="arabicPeriod"/>
            </a:pPr>
            <a:r>
              <a:rPr lang="en-IN" dirty="0" smtClean="0"/>
              <a:t>SEC.173 (NON-RESIDENT)</a:t>
            </a:r>
          </a:p>
          <a:p>
            <a:pPr marL="514350" indent="-514350">
              <a:buAutoNum type="arabicPeriod"/>
            </a:pPr>
            <a:r>
              <a:rPr lang="en-IN" dirty="0" smtClean="0"/>
              <a:t>SEC.176 (DISCONTINUED BUSINESS)</a:t>
            </a:r>
          </a:p>
          <a:p>
            <a:pPr marL="514350" indent="-514350">
              <a:buAutoNum type="arabicPeriod"/>
            </a:pPr>
            <a:r>
              <a:rPr lang="en-IN" dirty="0" smtClean="0"/>
              <a:t>SEC.177 (AOP DISSOLVED/BUSINESS DISCONTINUED)</a:t>
            </a:r>
          </a:p>
          <a:p>
            <a:pPr marL="514350" indent="-514350">
              <a:buAutoNum type="arabicPeriod"/>
            </a:pPr>
            <a:endParaRPr lang="en-IN" dirty="0" smtClean="0"/>
          </a:p>
        </p:txBody>
      </p:sp>
    </p:spTree>
    <p:extLst>
      <p:ext uri="{BB962C8B-B14F-4D97-AF65-F5344CB8AC3E}">
        <p14:creationId xmlns:p14="http://schemas.microsoft.com/office/powerpoint/2010/main" val="25003285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ROLE OF TRO IN WRITE-OFF (CONTD.)</a:t>
            </a:r>
            <a:endParaRPr lang="en-IN" dirty="0"/>
          </a:p>
        </p:txBody>
      </p:sp>
      <p:sp>
        <p:nvSpPr>
          <p:cNvPr id="3" name="Content Placeholder 2"/>
          <p:cNvSpPr>
            <a:spLocks noGrp="1"/>
          </p:cNvSpPr>
          <p:nvPr>
            <p:ph idx="1"/>
          </p:nvPr>
        </p:nvSpPr>
        <p:spPr/>
        <p:txBody>
          <a:bodyPr>
            <a:normAutofit fontScale="70000" lnSpcReduction="20000"/>
          </a:bodyPr>
          <a:lstStyle/>
          <a:p>
            <a:pPr marL="0" indent="0">
              <a:buNone/>
            </a:pPr>
            <a:r>
              <a:rPr lang="en-IN" b="1" u="sng" dirty="0" smtClean="0"/>
              <a:t>ENQUIRIES RELATING TO ISSUE OF IRC</a:t>
            </a:r>
            <a:r>
              <a:rPr lang="en-IN" b="1" dirty="0" smtClean="0"/>
              <a:t>:</a:t>
            </a:r>
          </a:p>
          <a:p>
            <a:pPr marL="0" indent="0">
              <a:buNone/>
            </a:pPr>
            <a:r>
              <a:rPr lang="en-IN" dirty="0" smtClean="0"/>
              <a:t>FOCUS ON ASCERTAINING THE CAPACITY OF DEFAULTER TO PAY THE ARREARS. DEPENDS ON:-</a:t>
            </a:r>
          </a:p>
          <a:p>
            <a:pPr marL="0" indent="0">
              <a:buNone/>
            </a:pPr>
            <a:r>
              <a:rPr lang="en-IN" dirty="0" smtClean="0"/>
              <a:t>1.AVAILABILITY OF READY CASH</a:t>
            </a:r>
          </a:p>
          <a:p>
            <a:pPr marL="0" indent="0">
              <a:buNone/>
            </a:pPr>
            <a:r>
              <a:rPr lang="en-IN" dirty="0" smtClean="0"/>
              <a:t>2. DISCLOSED ASSETS/INVESTMENTS SUCH AS LAND, BUILDINGS, FD, SHARES, INTEREST IN PROPERTY, INTEREST IN BUSINESS, ETC</a:t>
            </a:r>
          </a:p>
          <a:p>
            <a:pPr marL="0" indent="0">
              <a:buNone/>
            </a:pPr>
            <a:r>
              <a:rPr lang="en-IN" dirty="0" smtClean="0"/>
              <a:t>3. UNDISCLOSED ASSETS &amp; ALIENATED ASSETS</a:t>
            </a:r>
          </a:p>
          <a:p>
            <a:pPr marL="0" indent="0">
              <a:buNone/>
            </a:pPr>
            <a:r>
              <a:rPr lang="en-IN" b="1" u="sng" dirty="0" smtClean="0"/>
              <a:t>MODE OF ENQUIRY</a:t>
            </a:r>
            <a:r>
              <a:rPr lang="en-IN" dirty="0" smtClean="0"/>
              <a:t>:</a:t>
            </a:r>
          </a:p>
          <a:p>
            <a:pPr marL="514350" indent="-514350">
              <a:buAutoNum type="arabicPeriod"/>
            </a:pPr>
            <a:r>
              <a:rPr lang="en-IN" dirty="0" smtClean="0"/>
              <a:t>ASSESSMENT RECORDS</a:t>
            </a:r>
          </a:p>
          <a:p>
            <a:pPr marL="514350" indent="-514350">
              <a:buAutoNum type="arabicPeriod"/>
            </a:pPr>
            <a:r>
              <a:rPr lang="en-IN" dirty="0" smtClean="0"/>
              <a:t>LOCAL ENQUIRY (NEAR RESIDENCE, BUSINESS, BLOOD-RELATIVES, IN-LAWS, TRUSTED EMPLOYEES)</a:t>
            </a:r>
          </a:p>
          <a:p>
            <a:pPr marL="0" indent="0">
              <a:buNone/>
            </a:pPr>
            <a:r>
              <a:rPr lang="en-IN" dirty="0" smtClean="0"/>
              <a:t>3.     CUSTOMER INDEX FOLIO (CIF) WITH BANK</a:t>
            </a:r>
          </a:p>
          <a:p>
            <a:pPr marL="0" indent="0">
              <a:buNone/>
            </a:pPr>
            <a:r>
              <a:rPr lang="en-IN" dirty="0" smtClean="0"/>
              <a:t>4.     INVESTIGATION WING (360 DEGREE PROFILE)</a:t>
            </a:r>
          </a:p>
          <a:p>
            <a:pPr marL="0" indent="0">
              <a:buNone/>
            </a:pPr>
            <a:r>
              <a:rPr lang="en-IN" dirty="0" smtClean="0"/>
              <a:t>5.      </a:t>
            </a:r>
            <a:r>
              <a:rPr lang="en-IN" smtClean="0"/>
              <a:t>CIBIL  </a:t>
            </a:r>
            <a:endParaRPr lang="en-IN" dirty="0"/>
          </a:p>
        </p:txBody>
      </p:sp>
    </p:spTree>
    <p:extLst>
      <p:ext uri="{BB962C8B-B14F-4D97-AF65-F5344CB8AC3E}">
        <p14:creationId xmlns:p14="http://schemas.microsoft.com/office/powerpoint/2010/main" val="752968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EFFECTIVE ATTACHMENT OF </a:t>
            </a:r>
            <a:r>
              <a:rPr lang="en-US" b="1" dirty="0"/>
              <a:t>MOVABLE PROPERTY</a:t>
            </a:r>
            <a:endParaRPr lang="en-US" dirty="0"/>
          </a:p>
        </p:txBody>
      </p:sp>
      <p:sp>
        <p:nvSpPr>
          <p:cNvPr id="3" name="Content Placeholder 2"/>
          <p:cNvSpPr>
            <a:spLocks noGrp="1"/>
          </p:cNvSpPr>
          <p:nvPr>
            <p:ph idx="1"/>
          </p:nvPr>
        </p:nvSpPr>
        <p:spPr/>
        <p:txBody>
          <a:bodyPr/>
          <a:lstStyle/>
          <a:p>
            <a:r>
              <a:rPr lang="en-US" dirty="0" smtClean="0"/>
              <a:t>MOVABLES IN A POSH HOUSE AT KILPAUK </a:t>
            </a:r>
          </a:p>
          <a:p>
            <a:r>
              <a:rPr lang="en-US" dirty="0" smtClean="0"/>
              <a:t>STOCK-IN-TRADE IN JEWELLERY SHOP </a:t>
            </a:r>
            <a:r>
              <a:rPr lang="en-US" dirty="0"/>
              <a:t>&amp; CAR AT </a:t>
            </a:r>
            <a:r>
              <a:rPr lang="en-US" dirty="0" smtClean="0"/>
              <a:t>ROYAPURAM</a:t>
            </a:r>
          </a:p>
          <a:p>
            <a:r>
              <a:rPr lang="en-US" dirty="0"/>
              <a:t>C</a:t>
            </a:r>
            <a:r>
              <a:rPr lang="en-US" dirty="0" smtClean="0"/>
              <a:t>ASH FROM-</a:t>
            </a:r>
          </a:p>
          <a:p>
            <a:pPr marL="0" indent="0">
              <a:buNone/>
            </a:pPr>
            <a:r>
              <a:rPr lang="en-US" dirty="0" smtClean="0"/>
              <a:t>     FMCG SHOWROOM AT ANNA SALAI </a:t>
            </a:r>
          </a:p>
          <a:p>
            <a:pPr marL="0" indent="0">
              <a:buNone/>
            </a:pPr>
            <a:r>
              <a:rPr lang="en-US" dirty="0"/>
              <a:t> </a:t>
            </a:r>
            <a:r>
              <a:rPr lang="en-US" dirty="0" smtClean="0"/>
              <a:t>    THEATRE AT ANNA SALAI</a:t>
            </a:r>
          </a:p>
          <a:p>
            <a:r>
              <a:rPr lang="en-US" dirty="0" smtClean="0"/>
              <a:t>MOVABLES IN LEATHER OFFICES AT VEPERY</a:t>
            </a:r>
          </a:p>
          <a:p>
            <a:endParaRPr lang="en-US" dirty="0"/>
          </a:p>
        </p:txBody>
      </p:sp>
    </p:spTree>
    <p:extLst>
      <p:ext uri="{BB962C8B-B14F-4D97-AF65-F5344CB8AC3E}">
        <p14:creationId xmlns:p14="http://schemas.microsoft.com/office/powerpoint/2010/main" val="279830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ATTACHMENT &amp; SALE OF </a:t>
            </a:r>
            <a:r>
              <a:rPr lang="en-US" sz="2800" b="1" dirty="0" smtClean="0"/>
              <a:t>IMMOVABLE </a:t>
            </a:r>
            <a:r>
              <a:rPr lang="en-US" sz="2800" b="1" dirty="0"/>
              <a:t>PROPERTY</a:t>
            </a:r>
            <a:endParaRPr lang="en-US" sz="2800" dirty="0"/>
          </a:p>
        </p:txBody>
      </p:sp>
      <p:sp>
        <p:nvSpPr>
          <p:cNvPr id="3" name="Content Placeholder 2"/>
          <p:cNvSpPr>
            <a:spLocks noGrp="1"/>
          </p:cNvSpPr>
          <p:nvPr>
            <p:ph idx="1"/>
          </p:nvPr>
        </p:nvSpPr>
        <p:spPr/>
        <p:txBody>
          <a:bodyPr/>
          <a:lstStyle/>
          <a:p>
            <a:r>
              <a:rPr lang="en-US" dirty="0" smtClean="0"/>
              <a:t>MOST IMPORTANT MODE OF RECOVERY</a:t>
            </a:r>
          </a:p>
          <a:p>
            <a:r>
              <a:rPr lang="en-US" dirty="0" smtClean="0"/>
              <a:t>TO BE ATTACHED IMMEDIATELY AFTER 15 DAYS OF SERVICE OF ITCP-1 IF DUES ARE NOT PAID </a:t>
            </a:r>
          </a:p>
          <a:p>
            <a:r>
              <a:rPr lang="en-US" dirty="0" smtClean="0"/>
              <a:t>PREPARATIONS TO BEGIN IMMEDIATELY AFTER SERVICE OF ITCP-1. NOT TO WAIT FOR 15 DAYS</a:t>
            </a:r>
          </a:p>
          <a:p>
            <a:r>
              <a:rPr lang="en-US" dirty="0" smtClean="0"/>
              <a:t>ATTACHMENTS TO BE PROPORTIONATE TO THE DUES (WITH RULE 5 INTEREST &amp; COSTS)</a:t>
            </a:r>
          </a:p>
          <a:p>
            <a:endParaRPr lang="en-US" dirty="0"/>
          </a:p>
        </p:txBody>
      </p:sp>
    </p:spTree>
    <p:extLst>
      <p:ext uri="{BB962C8B-B14F-4D97-AF65-F5344CB8AC3E}">
        <p14:creationId xmlns:p14="http://schemas.microsoft.com/office/powerpoint/2010/main" val="436601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ATTACHMENT &amp; SALE OF IMMOVABLE </a:t>
            </a:r>
            <a:r>
              <a:rPr lang="en-US" sz="2400" b="1" dirty="0" smtClean="0"/>
              <a:t>PROPERTY (CONTD.)</a:t>
            </a:r>
            <a:endParaRPr lang="en-US" sz="2400" dirty="0"/>
          </a:p>
        </p:txBody>
      </p:sp>
      <p:sp>
        <p:nvSpPr>
          <p:cNvPr id="3" name="Content Placeholder 2"/>
          <p:cNvSpPr>
            <a:spLocks noGrp="1"/>
          </p:cNvSpPr>
          <p:nvPr>
            <p:ph idx="1"/>
          </p:nvPr>
        </p:nvSpPr>
        <p:spPr/>
        <p:txBody>
          <a:bodyPr>
            <a:normAutofit fontScale="77500" lnSpcReduction="20000"/>
          </a:bodyPr>
          <a:lstStyle/>
          <a:p>
            <a:r>
              <a:rPr lang="en-US" dirty="0" smtClean="0"/>
              <a:t>NOT TO BE SOLD DURING PENDENCY OF FIRST APPEAL – UOI Vs. NAWN BC 84 ITR 526 (CAL.)</a:t>
            </a:r>
          </a:p>
          <a:p>
            <a:r>
              <a:rPr lang="en-US" dirty="0"/>
              <a:t>IF DEFAULTER </a:t>
            </a:r>
            <a:r>
              <a:rPr lang="en-US" dirty="0" smtClean="0"/>
              <a:t>HAS </a:t>
            </a:r>
            <a:r>
              <a:rPr lang="en-US" dirty="0"/>
              <a:t>PROPERTY </a:t>
            </a:r>
            <a:r>
              <a:rPr lang="en-US" dirty="0" smtClean="0"/>
              <a:t>WITHIN THE  </a:t>
            </a:r>
            <a:r>
              <a:rPr lang="en-US" dirty="0"/>
              <a:t>JURISDICTION </a:t>
            </a:r>
            <a:r>
              <a:rPr lang="en-US" dirty="0" smtClean="0"/>
              <a:t>OF MORE THAN ONE TRO</a:t>
            </a:r>
            <a:r>
              <a:rPr lang="en-US" dirty="0"/>
              <a:t> </a:t>
            </a:r>
            <a:r>
              <a:rPr lang="en-US" dirty="0" smtClean="0"/>
              <a:t>&amp; IF TRO –</a:t>
            </a:r>
          </a:p>
          <a:p>
            <a:pPr marL="0" indent="0">
              <a:buNone/>
            </a:pPr>
            <a:r>
              <a:rPr lang="en-US" dirty="0" smtClean="0"/>
              <a:t>	A.  IS NOT ABLE TO RECOVER ENTIRE DUES BY SALE OF</a:t>
            </a:r>
          </a:p>
          <a:p>
            <a:pPr marL="0" indent="0">
              <a:buNone/>
            </a:pPr>
            <a:r>
              <a:rPr lang="en-US" dirty="0"/>
              <a:t>	</a:t>
            </a:r>
            <a:r>
              <a:rPr lang="en-US" dirty="0" smtClean="0"/>
              <a:t>     MOVABLE/IMMOVABLE PROPERTY IN HIS </a:t>
            </a:r>
          </a:p>
          <a:p>
            <a:pPr marL="0" indent="0">
              <a:buNone/>
            </a:pPr>
            <a:r>
              <a:rPr lang="en-US" dirty="0"/>
              <a:t> </a:t>
            </a:r>
            <a:r>
              <a:rPr lang="en-US" dirty="0" smtClean="0"/>
              <a:t>                 JURISDICTION; OR</a:t>
            </a:r>
          </a:p>
          <a:p>
            <a:pPr marL="0" indent="0">
              <a:buNone/>
            </a:pPr>
            <a:r>
              <a:rPr lang="en-US" dirty="0"/>
              <a:t>	</a:t>
            </a:r>
            <a:r>
              <a:rPr lang="en-US" dirty="0" smtClean="0"/>
              <a:t>B.  OPINES THAT FOR EXPEDITIOUS RECOVERY OF </a:t>
            </a:r>
          </a:p>
          <a:p>
            <a:pPr marL="0" indent="0">
              <a:buNone/>
            </a:pPr>
            <a:r>
              <a:rPr lang="en-US" dirty="0"/>
              <a:t> </a:t>
            </a:r>
            <a:r>
              <a:rPr lang="en-US" dirty="0" smtClean="0"/>
              <a:t>                 WHOLE OR PART OF DUES IT IS NECESSARY,</a:t>
            </a:r>
          </a:p>
          <a:p>
            <a:pPr marL="0" indent="0">
              <a:buNone/>
            </a:pPr>
            <a:r>
              <a:rPr lang="en-US" dirty="0"/>
              <a:t> </a:t>
            </a:r>
            <a:r>
              <a:rPr lang="en-US" dirty="0" smtClean="0"/>
              <a:t>     HE MAY SEND TRC (COPY OF TRC IF ONLY PART DUES TO BE </a:t>
            </a:r>
          </a:p>
          <a:p>
            <a:pPr marL="0" indent="0">
              <a:buNone/>
            </a:pPr>
            <a:r>
              <a:rPr lang="en-US" dirty="0"/>
              <a:t> </a:t>
            </a:r>
            <a:r>
              <a:rPr lang="en-US" dirty="0" smtClean="0"/>
              <a:t>     RECOVERED) TO THE OTHER TRO.</a:t>
            </a:r>
            <a:endParaRPr lang="en-US" dirty="0"/>
          </a:p>
          <a:p>
            <a:endParaRPr lang="en-US" dirty="0"/>
          </a:p>
        </p:txBody>
      </p:sp>
    </p:spTree>
    <p:extLst>
      <p:ext uri="{BB962C8B-B14F-4D97-AF65-F5344CB8AC3E}">
        <p14:creationId xmlns:p14="http://schemas.microsoft.com/office/powerpoint/2010/main" val="2723506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 68B OF SECOND SCHEDULE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MOST IMPORTANT PROVISION FOR TRO</a:t>
            </a:r>
          </a:p>
          <a:p>
            <a:r>
              <a:rPr lang="en-US" dirty="0" smtClean="0"/>
              <a:t>ATTACHED </a:t>
            </a:r>
            <a:r>
              <a:rPr lang="en-US" b="1" dirty="0" smtClean="0"/>
              <a:t>IMMOVABLES </a:t>
            </a:r>
            <a:r>
              <a:rPr lang="en-US" b="1" dirty="0"/>
              <a:t>CANNOT BE SOLD AFTER 3* YEARS FROM END OF F.Y. IN WHICH DEMAND BECOMES </a:t>
            </a:r>
            <a:r>
              <a:rPr lang="en-US" b="1" dirty="0" smtClean="0"/>
              <a:t>CONCLUSIVE</a:t>
            </a:r>
            <a:endParaRPr lang="en-US" b="1" dirty="0"/>
          </a:p>
          <a:p>
            <a:pPr>
              <a:buNone/>
            </a:pPr>
            <a:r>
              <a:rPr lang="en-US" b="1" dirty="0"/>
              <a:t>    </a:t>
            </a:r>
            <a:r>
              <a:rPr lang="en-US" b="1" dirty="0" smtClean="0"/>
              <a:t>*</a:t>
            </a:r>
            <a:r>
              <a:rPr lang="en-US" dirty="0" smtClean="0"/>
              <a:t>EXTENDED TO </a:t>
            </a:r>
            <a:r>
              <a:rPr lang="en-US" dirty="0"/>
              <a:t>4 YEARS </a:t>
            </a:r>
            <a:r>
              <a:rPr lang="en-US" dirty="0" smtClean="0"/>
              <a:t>VIDE NOTIFICATION, WHICH  </a:t>
            </a:r>
          </a:p>
          <a:p>
            <a:pPr>
              <a:buNone/>
            </a:pPr>
            <a:r>
              <a:rPr lang="en-US" dirty="0"/>
              <a:t> </a:t>
            </a:r>
            <a:r>
              <a:rPr lang="en-US" dirty="0" smtClean="0"/>
              <a:t>     WAS DECLARED INVALID IN 270 ITR 433 (AP).   </a:t>
            </a:r>
          </a:p>
          <a:p>
            <a:pPr>
              <a:buNone/>
            </a:pPr>
            <a:r>
              <a:rPr lang="en-US" dirty="0"/>
              <a:t> </a:t>
            </a:r>
            <a:r>
              <a:rPr lang="en-US" dirty="0" smtClean="0"/>
              <a:t>     THEREFORE 3 YEARS</a:t>
            </a:r>
            <a:r>
              <a:rPr lang="en-US" dirty="0"/>
              <a:t> </a:t>
            </a:r>
            <a:r>
              <a:rPr lang="en-US" dirty="0" smtClean="0"/>
              <a:t>IS THE CORRECT LIMIT</a:t>
            </a:r>
          </a:p>
          <a:p>
            <a:pPr>
              <a:buNone/>
            </a:pPr>
            <a:r>
              <a:rPr lang="en-US" dirty="0" smtClean="0"/>
              <a:t>    FIRST </a:t>
            </a:r>
            <a:r>
              <a:rPr lang="en-US" dirty="0"/>
              <a:t>PROVISO TO SEC.68B PERMITS EXTENSION </a:t>
            </a:r>
            <a:r>
              <a:rPr lang="en-US" dirty="0" smtClean="0"/>
              <a:t>OF ONE YEAR UNDER </a:t>
            </a:r>
            <a:r>
              <a:rPr lang="en-US" dirty="0"/>
              <a:t>CERTAIN </a:t>
            </a:r>
            <a:r>
              <a:rPr lang="en-US" dirty="0" smtClean="0"/>
              <a:t>CONDITIONS.</a:t>
            </a:r>
          </a:p>
          <a:p>
            <a:pPr>
              <a:buNone/>
            </a:pPr>
            <a:r>
              <a:rPr lang="en-US" dirty="0" smtClean="0"/>
              <a:t>	IF NOT SOLD, ATTACHMENT ORDER DEEMED TO HAVE BEEN VACATED.</a:t>
            </a:r>
            <a:endParaRPr lang="en-US" dirty="0"/>
          </a:p>
          <a:p>
            <a:endParaRPr lang="en-US" dirty="0"/>
          </a:p>
        </p:txBody>
      </p:sp>
    </p:spTree>
    <p:extLst>
      <p:ext uri="{BB962C8B-B14F-4D97-AF65-F5344CB8AC3E}">
        <p14:creationId xmlns:p14="http://schemas.microsoft.com/office/powerpoint/2010/main" val="4128394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t>WHEN DEMAND </a:t>
            </a:r>
            <a:r>
              <a:rPr lang="en-US" sz="4000" b="1" dirty="0"/>
              <a:t>BECOMES </a:t>
            </a:r>
            <a:r>
              <a:rPr lang="en-US" sz="4000" b="1" dirty="0" smtClean="0"/>
              <a:t>CONCLUSIVE ?</a:t>
            </a:r>
            <a:r>
              <a:rPr lang="en-US" b="1" dirty="0"/>
              <a:t/>
            </a:r>
            <a:br>
              <a:rPr lang="en-US" b="1" dirty="0"/>
            </a:br>
            <a:endParaRPr lang="en-US" dirty="0"/>
          </a:p>
        </p:txBody>
      </p:sp>
      <p:sp>
        <p:nvSpPr>
          <p:cNvPr id="3" name="Content Placeholder 2"/>
          <p:cNvSpPr>
            <a:spLocks noGrp="1"/>
          </p:cNvSpPr>
          <p:nvPr>
            <p:ph idx="1"/>
          </p:nvPr>
        </p:nvSpPr>
        <p:spPr/>
        <p:txBody>
          <a:bodyPr/>
          <a:lstStyle/>
          <a:p>
            <a:r>
              <a:rPr lang="en-US" dirty="0" smtClean="0"/>
              <a:t>IN THE CASE OF THAKURDAS HOODA Vs.     M.L. PERUMAL, TRO, MADRAS HC HELD THAT WHEN A FURTHER APPEAL HAS NOT BEEN FILED WITHIN THE TIME-LIMIT FOR FILING OF APPEAL, THE ORDER IS SAID TO BECOME CONCLUSIVE.</a:t>
            </a:r>
          </a:p>
          <a:p>
            <a:pPr marL="0" indent="0">
              <a:buNone/>
            </a:pPr>
            <a:endParaRPr lang="en-US" dirty="0" smtClean="0"/>
          </a:p>
          <a:p>
            <a:endParaRPr lang="en-US" dirty="0"/>
          </a:p>
        </p:txBody>
      </p:sp>
    </p:spTree>
    <p:extLst>
      <p:ext uri="{BB962C8B-B14F-4D97-AF65-F5344CB8AC3E}">
        <p14:creationId xmlns:p14="http://schemas.microsoft.com/office/powerpoint/2010/main" val="638067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HOW TO ASCERTAIN LIMITATION U/R 68B</a:t>
            </a:r>
            <a:endParaRPr lang="en-US" sz="3200" b="1" dirty="0"/>
          </a:p>
        </p:txBody>
      </p:sp>
      <p:sp>
        <p:nvSpPr>
          <p:cNvPr id="3" name="Content Placeholder 2"/>
          <p:cNvSpPr>
            <a:spLocks noGrp="1"/>
          </p:cNvSpPr>
          <p:nvPr>
            <p:ph idx="1"/>
          </p:nvPr>
        </p:nvSpPr>
        <p:spPr/>
        <p:txBody>
          <a:bodyPr>
            <a:normAutofit fontScale="77500" lnSpcReduction="20000"/>
          </a:bodyPr>
          <a:lstStyle/>
          <a:p>
            <a:r>
              <a:rPr lang="en-US" dirty="0" smtClean="0"/>
              <a:t>GO THROUGH REGISTER OF IMMOVABLE PROPERTIES ATTACHED.  (IF NOT AVAILABLE, CREATE ONE BY GOING THROUGH ALL FILES)</a:t>
            </a:r>
          </a:p>
          <a:p>
            <a:r>
              <a:rPr lang="en-US" dirty="0" smtClean="0"/>
              <a:t>FOR EACH A.Y. COVERED IN TRC FOR WHICH ATTACHED (OR FOR EACH TYPE OF DEMAND FOR AN A.Y. IF COVERED IN DIFFERENT TRCs. e.g. TAX, PENALTY) FIND OUT CURRENT STATUS FROM-</a:t>
            </a:r>
          </a:p>
          <a:p>
            <a:pPr marL="0" indent="0">
              <a:buNone/>
            </a:pPr>
            <a:r>
              <a:rPr lang="en-US" dirty="0"/>
              <a:t> </a:t>
            </a:r>
            <a:r>
              <a:rPr lang="en-US" dirty="0" smtClean="0"/>
              <a:t>   1. FILE OF A.O. (MAY NOT BE ACCURATE)</a:t>
            </a:r>
          </a:p>
          <a:p>
            <a:pPr marL="0" indent="0">
              <a:buNone/>
            </a:pPr>
            <a:r>
              <a:rPr lang="en-US" dirty="0"/>
              <a:t> </a:t>
            </a:r>
            <a:r>
              <a:rPr lang="en-US" dirty="0" smtClean="0"/>
              <a:t>   2. AST/ITBA (MAY NOT BE ACCURATE)</a:t>
            </a:r>
          </a:p>
          <a:p>
            <a:pPr marL="0" indent="0">
              <a:buNone/>
            </a:pPr>
            <a:r>
              <a:rPr lang="en-US" dirty="0"/>
              <a:t> </a:t>
            </a:r>
            <a:r>
              <a:rPr lang="en-US" dirty="0" smtClean="0"/>
              <a:t>   3. DEFAULTER/A.R. (MAY BE MISLEADING)</a:t>
            </a:r>
          </a:p>
          <a:p>
            <a:pPr marL="0" indent="0">
              <a:buNone/>
            </a:pPr>
            <a:r>
              <a:rPr lang="en-US" dirty="0"/>
              <a:t> </a:t>
            </a:r>
            <a:r>
              <a:rPr lang="en-US" dirty="0" smtClean="0"/>
              <a:t>   4. O/O CIT(A), WEBSITE OF ITAT/HC/SC, NJRS, JUDICIAL </a:t>
            </a:r>
          </a:p>
          <a:p>
            <a:pPr marL="0" indent="0">
              <a:buNone/>
            </a:pPr>
            <a:r>
              <a:rPr lang="en-US" dirty="0"/>
              <a:t> </a:t>
            </a:r>
            <a:r>
              <a:rPr lang="en-US" dirty="0" smtClean="0"/>
              <a:t>       OFFICERS</a:t>
            </a:r>
          </a:p>
        </p:txBody>
      </p:sp>
    </p:spTree>
    <p:extLst>
      <p:ext uri="{BB962C8B-B14F-4D97-AF65-F5344CB8AC3E}">
        <p14:creationId xmlns:p14="http://schemas.microsoft.com/office/powerpoint/2010/main" val="35297201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611</TotalTime>
  <Words>2237</Words>
  <Application>Microsoft Office PowerPoint</Application>
  <PresentationFormat>On-screen Show (4:3)</PresentationFormat>
  <Paragraphs>239</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EFFECTIVE TAX RECOVERY</vt:lpstr>
      <vt:lpstr>MODES OF RECOVERY AVAILABLE TO TRO</vt:lpstr>
      <vt:lpstr>ATTACHMENT &amp; SALE OF MOVABLE PROPERTY</vt:lpstr>
      <vt:lpstr>EFFECTIVE ATTACHMENT OF MOVABLE PROPERTY</vt:lpstr>
      <vt:lpstr>ATTACHMENT &amp; SALE OF IMMOVABLE PROPERTY</vt:lpstr>
      <vt:lpstr>ATTACHMENT &amp; SALE OF IMMOVABLE PROPERTY (CONTD.)</vt:lpstr>
      <vt:lpstr>RULE 68B OF SECOND SCHEDULE</vt:lpstr>
      <vt:lpstr>WHEN DEMAND BECOMES CONCLUSIVE ? </vt:lpstr>
      <vt:lpstr>HOW TO ASCERTAIN LIMITATION U/R 68B</vt:lpstr>
      <vt:lpstr>HOW TO RECOVER FROM TIME-BARRED PROPERTIES</vt:lpstr>
      <vt:lpstr>PRIVATE SALE OF IMMOVABLE PROPERTIES?</vt:lpstr>
      <vt:lpstr>PRACTICAL CONDITIONS FOR PRIVATE SALE</vt:lpstr>
      <vt:lpstr>ESSENTIAL REQUIREMENTS FOR   ATTACHMENT OF IMMOVABLES </vt:lpstr>
      <vt:lpstr>PRACTICAL ADDITIONAL REQUIREMENTS FOR  EFFECTIVE ATTACHMENT OF IMMOVABLES </vt:lpstr>
      <vt:lpstr>APPOINTMENT OF RECEIVER</vt:lpstr>
      <vt:lpstr>WHEN RECEIVER CAN BE CONSIDERED</vt:lpstr>
      <vt:lpstr>WHERE RECEIVERS CAN BE APPOINTED</vt:lpstr>
      <vt:lpstr>ARREST &amp; DETENTION</vt:lpstr>
      <vt:lpstr>WHO CANNOT BE ARRESTED?</vt:lpstr>
      <vt:lpstr>WHO CAN BE ARRESTED?</vt:lpstr>
      <vt:lpstr>WHEN ARREST CAN BE MADE?</vt:lpstr>
      <vt:lpstr>ADDITIONAL REQUIREMENT IN CASE OF ARREST</vt:lpstr>
      <vt:lpstr>RECOVERY SURVEY</vt:lpstr>
      <vt:lpstr>RECOVERY SURVEY (CONTD.)</vt:lpstr>
      <vt:lpstr>RECOVERY SURVEY (CONTD.)</vt:lpstr>
      <vt:lpstr>RECOVERY SURVEY (CONTD.)</vt:lpstr>
      <vt:lpstr>ROLE OF TRO IN WRITE-OFF</vt:lpstr>
      <vt:lpstr>ROLE OF TRO IN WRITE-OFF (CONTD.)</vt:lpstr>
      <vt:lpstr>ROLE OF TRO IN WRITE-OFF (CONTD.)</vt:lpstr>
      <vt:lpstr>ROLE OF TRO IN WRITE-OFF (CONTD.)</vt:lpstr>
      <vt:lpstr>ROLE OF TRO IN WRITE-OFF (CONTD.)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TAX RECOVERY</dc:title>
  <dc:creator>User</dc:creator>
  <cp:lastModifiedBy>User</cp:lastModifiedBy>
  <cp:revision>58</cp:revision>
  <dcterms:created xsi:type="dcterms:W3CDTF">2006-08-16T00:00:00Z</dcterms:created>
  <dcterms:modified xsi:type="dcterms:W3CDTF">2017-12-21T15:55:28Z</dcterms:modified>
</cp:coreProperties>
</file>